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7"/>
  </p:notesMasterIdLst>
  <p:handoutMasterIdLst>
    <p:handoutMasterId r:id="rId68"/>
  </p:handoutMasterIdLst>
  <p:sldIdLst>
    <p:sldId id="257" r:id="rId5"/>
    <p:sldId id="2349" r:id="rId6"/>
    <p:sldId id="2348" r:id="rId7"/>
    <p:sldId id="258" r:id="rId8"/>
    <p:sldId id="1738" r:id="rId9"/>
    <p:sldId id="1739" r:id="rId10"/>
    <p:sldId id="2350" r:id="rId11"/>
    <p:sldId id="1867" r:id="rId12"/>
    <p:sldId id="2314" r:id="rId13"/>
    <p:sldId id="1746" r:id="rId14"/>
    <p:sldId id="1865" r:id="rId15"/>
    <p:sldId id="1522" r:id="rId16"/>
    <p:sldId id="1718" r:id="rId17"/>
    <p:sldId id="1866" r:id="rId18"/>
    <p:sldId id="1731" r:id="rId19"/>
    <p:sldId id="1742" r:id="rId20"/>
    <p:sldId id="1733" r:id="rId21"/>
    <p:sldId id="322" r:id="rId22"/>
    <p:sldId id="1864" r:id="rId23"/>
    <p:sldId id="1766" r:id="rId24"/>
    <p:sldId id="1863" r:id="rId25"/>
    <p:sldId id="1767" r:id="rId26"/>
    <p:sldId id="1768" r:id="rId27"/>
    <p:sldId id="1759" r:id="rId28"/>
    <p:sldId id="2324" r:id="rId29"/>
    <p:sldId id="2326" r:id="rId30"/>
    <p:sldId id="2333" r:id="rId31"/>
    <p:sldId id="1860" r:id="rId32"/>
    <p:sldId id="1861" r:id="rId33"/>
    <p:sldId id="1862" r:id="rId34"/>
    <p:sldId id="2337" r:id="rId35"/>
    <p:sldId id="2351" r:id="rId36"/>
    <p:sldId id="1874" r:id="rId37"/>
    <p:sldId id="1875" r:id="rId38"/>
    <p:sldId id="1876" r:id="rId39"/>
    <p:sldId id="2336" r:id="rId40"/>
    <p:sldId id="2334" r:id="rId41"/>
    <p:sldId id="1877" r:id="rId42"/>
    <p:sldId id="1878" r:id="rId43"/>
    <p:sldId id="1879" r:id="rId44"/>
    <p:sldId id="2338" r:id="rId45"/>
    <p:sldId id="1990" r:id="rId46"/>
    <p:sldId id="1880" r:id="rId47"/>
    <p:sldId id="1881" r:id="rId48"/>
    <p:sldId id="1882" r:id="rId49"/>
    <p:sldId id="2340" r:id="rId50"/>
    <p:sldId id="1883" r:id="rId51"/>
    <p:sldId id="1884" r:id="rId52"/>
    <p:sldId id="1885" r:id="rId53"/>
    <p:sldId id="2341" r:id="rId54"/>
    <p:sldId id="1765" r:id="rId55"/>
    <p:sldId id="1999" r:id="rId56"/>
    <p:sldId id="2342" r:id="rId57"/>
    <p:sldId id="333" r:id="rId58"/>
    <p:sldId id="2343" r:id="rId59"/>
    <p:sldId id="2344" r:id="rId60"/>
    <p:sldId id="2345" r:id="rId61"/>
    <p:sldId id="2346" r:id="rId62"/>
    <p:sldId id="1740" r:id="rId63"/>
    <p:sldId id="2301" r:id="rId64"/>
    <p:sldId id="2311" r:id="rId65"/>
    <p:sldId id="2347"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E0D0A49-7DA8-4DEC-9E15-C12F2ED2F8AF}">
          <p14:sldIdLst>
            <p14:sldId id="257"/>
            <p14:sldId id="2349"/>
            <p14:sldId id="2348"/>
            <p14:sldId id="258"/>
            <p14:sldId id="1738"/>
            <p14:sldId id="1739"/>
            <p14:sldId id="2350"/>
            <p14:sldId id="1867"/>
          </p14:sldIdLst>
        </p14:section>
        <p14:section name="Overview of Tier 1" id="{EEEDA00F-B435-4306-A97D-518560D2F555}">
          <p14:sldIdLst>
            <p14:sldId id="2314"/>
            <p14:sldId id="1746"/>
            <p14:sldId id="1865"/>
            <p14:sldId id="1522"/>
            <p14:sldId id="1718"/>
            <p14:sldId id="1866"/>
          </p14:sldIdLst>
        </p14:section>
        <p14:section name="6-Step Instructional Approach" id="{1EB3BFE9-AE40-4B20-86A8-A9F1F82A79C4}">
          <p14:sldIdLst>
            <p14:sldId id="1731"/>
            <p14:sldId id="1742"/>
            <p14:sldId id="1733"/>
            <p14:sldId id="322"/>
            <p14:sldId id="1864"/>
            <p14:sldId id="1766"/>
            <p14:sldId id="1863"/>
            <p14:sldId id="1767"/>
            <p14:sldId id="1768"/>
            <p14:sldId id="1759"/>
            <p14:sldId id="2324"/>
            <p14:sldId id="2326"/>
            <p14:sldId id="2333"/>
            <p14:sldId id="1860"/>
            <p14:sldId id="1861"/>
            <p14:sldId id="1862"/>
            <p14:sldId id="2337"/>
            <p14:sldId id="2351"/>
            <p14:sldId id="1874"/>
            <p14:sldId id="1875"/>
            <p14:sldId id="1876"/>
            <p14:sldId id="2336"/>
            <p14:sldId id="2334"/>
            <p14:sldId id="1877"/>
            <p14:sldId id="1878"/>
            <p14:sldId id="1879"/>
            <p14:sldId id="2338"/>
            <p14:sldId id="1990"/>
            <p14:sldId id="1880"/>
            <p14:sldId id="1881"/>
            <p14:sldId id="1882"/>
            <p14:sldId id="2340"/>
            <p14:sldId id="1883"/>
            <p14:sldId id="1884"/>
            <p14:sldId id="1885"/>
            <p14:sldId id="2341"/>
            <p14:sldId id="1765"/>
            <p14:sldId id="1999"/>
            <p14:sldId id="2342"/>
            <p14:sldId id="333"/>
            <p14:sldId id="2343"/>
            <p14:sldId id="2344"/>
            <p14:sldId id="2345"/>
            <p14:sldId id="2346"/>
          </p14:sldIdLst>
        </p14:section>
        <p14:section name="Wrapping Up and Moving Forward" id="{77CF3E11-EF41-49D9-B29B-0DFE639C92CB}">
          <p14:sldIdLst>
            <p14:sldId id="1740"/>
            <p14:sldId id="2301"/>
            <p14:sldId id="2311"/>
            <p14:sldId id="234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63300"/>
    <a:srgbClr val="FFF100"/>
    <a:srgbClr val="2F4E6D"/>
    <a:srgbClr val="D7E3EA"/>
    <a:srgbClr val="286B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B7D468-48E9-443F-B67F-A5F0A1F63BC9}" v="32" dt="2025-08-05T16:33:30.037"/>
    <p1510:client id="{FCC5429D-A9EE-49C9-8FDE-2EAF3FC69976}" v="116" dt="2025-08-06T14:44:48.2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0" d="100"/>
          <a:sy n="80" d="100"/>
        </p:scale>
        <p:origin x="1758" y="636"/>
      </p:cViewPr>
      <p:guideLst/>
    </p:cSldViewPr>
  </p:slideViewPr>
  <p:notesTextViewPr>
    <p:cViewPr>
      <p:scale>
        <a:sx n="1" d="1"/>
        <a:sy n="1" d="1"/>
      </p:scale>
      <p:origin x="0" y="0"/>
    </p:cViewPr>
  </p:notesTextViewPr>
  <p:sorterViewPr>
    <p:cViewPr>
      <p:scale>
        <a:sx n="100" d="100"/>
        <a:sy n="100" d="100"/>
      </p:scale>
      <p:origin x="0" y="-7038"/>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heme" Target="theme/theme1.xml"/></Relationships>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8/6/2025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34381D-1AB6-449B-BAF7-6CA246EE6A71}" type="datetimeFigureOut">
              <a:rPr lang="en-US" smtClean="0"/>
              <a:t>8/6/2025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BDACA8-45AF-461A-9F93-73E959B08D0A}" type="slidenum">
              <a:rPr lang="en-US" smtClean="0"/>
              <a:t>‹#›</a:t>
            </a:fld>
            <a:endParaRPr lang="en-US"/>
          </a:p>
        </p:txBody>
      </p:sp>
    </p:spTree>
    <p:extLst>
      <p:ext uri="{BB962C8B-B14F-4D97-AF65-F5344CB8AC3E}">
        <p14:creationId xmlns:p14="http://schemas.microsoft.com/office/powerpoint/2010/main" val="1385810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participants enter- encourage first-time module users to complete the sign in process (this ensures they can access modules later in the presentation)</a:t>
            </a:r>
          </a:p>
        </p:txBody>
      </p:sp>
      <p:sp>
        <p:nvSpPr>
          <p:cNvPr id="4" name="Slide Number Placeholder 3"/>
          <p:cNvSpPr>
            <a:spLocks noGrp="1"/>
          </p:cNvSpPr>
          <p:nvPr>
            <p:ph type="sldNum" sz="quarter" idx="5"/>
          </p:nvPr>
        </p:nvSpPr>
        <p:spPr/>
        <p:txBody>
          <a:bodyPr/>
          <a:lstStyle/>
          <a:p>
            <a:fld id="{FCBDACA8-45AF-461A-9F93-73E959B08D0A}" type="slidenum">
              <a:rPr lang="en-US" smtClean="0"/>
              <a:t>1</a:t>
            </a:fld>
            <a:endParaRPr lang="en-US"/>
          </a:p>
        </p:txBody>
      </p:sp>
    </p:spTree>
    <p:extLst>
      <p:ext uri="{BB962C8B-B14F-4D97-AF65-F5344CB8AC3E}">
        <p14:creationId xmlns:p14="http://schemas.microsoft.com/office/powerpoint/2010/main" val="2499028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447F0-D938-57CA-0FE5-C2CEC499E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243E64-AC36-DDBD-B847-164B7311E6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19EC3A-2AD1-A8BB-B43D-5C1B5AA7B7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20D4C2-EB0D-7FAC-606F-075EE24E8EDF}"/>
              </a:ext>
            </a:extLst>
          </p:cNvPr>
          <p:cNvSpPr>
            <a:spLocks noGrp="1"/>
          </p:cNvSpPr>
          <p:nvPr>
            <p:ph type="sldNum" sz="quarter" idx="5"/>
          </p:nvPr>
        </p:nvSpPr>
        <p:spPr/>
        <p:txBody>
          <a:bodyPr/>
          <a:lstStyle/>
          <a:p>
            <a:fld id="{FCBDACA8-45AF-461A-9F93-73E959B08D0A}" type="slidenum">
              <a:rPr lang="en-US" smtClean="0"/>
              <a:t>22</a:t>
            </a:fld>
            <a:endParaRPr lang="en-US"/>
          </a:p>
        </p:txBody>
      </p:sp>
    </p:spTree>
    <p:extLst>
      <p:ext uri="{BB962C8B-B14F-4D97-AF65-F5344CB8AC3E}">
        <p14:creationId xmlns:p14="http://schemas.microsoft.com/office/powerpoint/2010/main" val="1197840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9154D-9639-82DC-FD43-03C46054F1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C927DD-CF71-3D2B-0249-445BC04995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E54D2F-6826-A02A-6B45-D693BF3CCED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8256912-891E-8B81-2880-9352D5E328E9}"/>
              </a:ext>
            </a:extLst>
          </p:cNvPr>
          <p:cNvSpPr>
            <a:spLocks noGrp="1"/>
          </p:cNvSpPr>
          <p:nvPr>
            <p:ph type="sldNum" sz="quarter" idx="5"/>
          </p:nvPr>
        </p:nvSpPr>
        <p:spPr/>
        <p:txBody>
          <a:bodyPr/>
          <a:lstStyle/>
          <a:p>
            <a:fld id="{FCBDACA8-45AF-461A-9F93-73E959B08D0A}" type="slidenum">
              <a:rPr lang="en-US" smtClean="0"/>
              <a:t>23</a:t>
            </a:fld>
            <a:endParaRPr lang="en-US"/>
          </a:p>
        </p:txBody>
      </p:sp>
    </p:spTree>
    <p:extLst>
      <p:ext uri="{BB962C8B-B14F-4D97-AF65-F5344CB8AC3E}">
        <p14:creationId xmlns:p14="http://schemas.microsoft.com/office/powerpoint/2010/main" val="3313813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1E91E-B84E-1082-9BCB-A80FAE8DD7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A3696E-B3DB-F8B6-7574-87B1080617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737F99-20B2-33CF-1E19-401F6F49F6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2B8626-268F-1FCC-AD4A-1E77398C5712}"/>
              </a:ext>
            </a:extLst>
          </p:cNvPr>
          <p:cNvSpPr>
            <a:spLocks noGrp="1"/>
          </p:cNvSpPr>
          <p:nvPr>
            <p:ph type="sldNum" sz="quarter" idx="5"/>
          </p:nvPr>
        </p:nvSpPr>
        <p:spPr/>
        <p:txBody>
          <a:bodyPr/>
          <a:lstStyle/>
          <a:p>
            <a:fld id="{FCBDACA8-45AF-461A-9F93-73E959B08D0A}" type="slidenum">
              <a:rPr lang="en-US" smtClean="0"/>
              <a:t>28</a:t>
            </a:fld>
            <a:endParaRPr lang="en-US"/>
          </a:p>
        </p:txBody>
      </p:sp>
    </p:spTree>
    <p:extLst>
      <p:ext uri="{BB962C8B-B14F-4D97-AF65-F5344CB8AC3E}">
        <p14:creationId xmlns:p14="http://schemas.microsoft.com/office/powerpoint/2010/main" val="4101187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375F9-A3B9-CD7A-0595-DF2D72FA72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2AA1D0-604B-9D9F-BC11-DA2F138EA0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023D18-5F18-8B4C-48E8-F53704887A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697AB65-1B69-07D4-5E1D-E69A632E4DAD}"/>
              </a:ext>
            </a:extLst>
          </p:cNvPr>
          <p:cNvSpPr>
            <a:spLocks noGrp="1"/>
          </p:cNvSpPr>
          <p:nvPr>
            <p:ph type="sldNum" sz="quarter" idx="5"/>
          </p:nvPr>
        </p:nvSpPr>
        <p:spPr/>
        <p:txBody>
          <a:bodyPr/>
          <a:lstStyle/>
          <a:p>
            <a:fld id="{FCBDACA8-45AF-461A-9F93-73E959B08D0A}" type="slidenum">
              <a:rPr lang="en-US" smtClean="0"/>
              <a:t>29</a:t>
            </a:fld>
            <a:endParaRPr lang="en-US"/>
          </a:p>
        </p:txBody>
      </p:sp>
    </p:spTree>
    <p:extLst>
      <p:ext uri="{BB962C8B-B14F-4D97-AF65-F5344CB8AC3E}">
        <p14:creationId xmlns:p14="http://schemas.microsoft.com/office/powerpoint/2010/main" val="3458348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EC981-86F2-5D9B-3B59-0568D9B862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C7771E-7113-581D-5913-744044001F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80496E-3FE8-3DD5-B1DF-B503ABAAEB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9F0B349-AA27-6468-3D7C-0ED84A63A8AC}"/>
              </a:ext>
            </a:extLst>
          </p:cNvPr>
          <p:cNvSpPr>
            <a:spLocks noGrp="1"/>
          </p:cNvSpPr>
          <p:nvPr>
            <p:ph type="sldNum" sz="quarter" idx="5"/>
          </p:nvPr>
        </p:nvSpPr>
        <p:spPr/>
        <p:txBody>
          <a:bodyPr/>
          <a:lstStyle/>
          <a:p>
            <a:fld id="{FCBDACA8-45AF-461A-9F93-73E959B08D0A}" type="slidenum">
              <a:rPr lang="en-US" smtClean="0"/>
              <a:t>30</a:t>
            </a:fld>
            <a:endParaRPr lang="en-US"/>
          </a:p>
        </p:txBody>
      </p:sp>
    </p:spTree>
    <p:extLst>
      <p:ext uri="{BB962C8B-B14F-4D97-AF65-F5344CB8AC3E}">
        <p14:creationId xmlns:p14="http://schemas.microsoft.com/office/powerpoint/2010/main" val="3628247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6DD6B-E689-3518-8A2D-7AB0981CF15B}"/>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6CB4219C-B731-3A2F-097E-8F64191D4345}"/>
              </a:ext>
            </a:extLst>
          </p:cNvPr>
          <p:cNvSpPr>
            <a:spLocks noGrp="1" noChangeArrowheads="1"/>
          </p:cNvSpPr>
          <p:nvPr>
            <p:ph type="sldNum" sz="quarter" idx="5"/>
          </p:nvPr>
        </p:nvSpPr>
        <p:spPr>
          <a:ln/>
        </p:spPr>
        <p:txBody>
          <a:bodyPr/>
          <a:lstStyle/>
          <a:p>
            <a:fld id="{DC75AA24-DACC-4E88-AC38-A5808338F778}" type="slidenum">
              <a:rPr lang="en-US"/>
              <a:pPr/>
              <a:t>32</a:t>
            </a:fld>
            <a:endParaRPr lang="en-US"/>
          </a:p>
        </p:txBody>
      </p:sp>
      <p:sp>
        <p:nvSpPr>
          <p:cNvPr id="8194" name="Rectangle 2">
            <a:extLst>
              <a:ext uri="{FF2B5EF4-FFF2-40B4-BE49-F238E27FC236}">
                <a16:creationId xmlns:a16="http://schemas.microsoft.com/office/drawing/2014/main" id="{71B3AC76-7A5D-037F-72B4-6209231CB9DC}"/>
              </a:ext>
            </a:extLst>
          </p:cNvPr>
          <p:cNvSpPr>
            <a:spLocks noGrp="1" noRot="1" noChangeAspect="1" noChangeArrowheads="1" noTextEdit="1"/>
          </p:cNvSpPr>
          <p:nvPr>
            <p:ph type="sldImg"/>
          </p:nvPr>
        </p:nvSpPr>
        <p:spPr>
          <a:xfrm>
            <a:off x="685800" y="1143000"/>
            <a:ext cx="5486400" cy="3086100"/>
          </a:xfrm>
          <a:ln/>
        </p:spPr>
      </p:sp>
      <p:sp>
        <p:nvSpPr>
          <p:cNvPr id="8195" name="Rectangle 3">
            <a:extLst>
              <a:ext uri="{FF2B5EF4-FFF2-40B4-BE49-F238E27FC236}">
                <a16:creationId xmlns:a16="http://schemas.microsoft.com/office/drawing/2014/main" id="{A396EEA6-1661-CBEA-1443-276D946ABF27}"/>
              </a:ext>
            </a:extLst>
          </p:cNvPr>
          <p:cNvSpPr>
            <a:spLocks noGrp="1" noChangeArrowheads="1"/>
          </p:cNvSpPr>
          <p:nvPr>
            <p:ph type="body" idx="1"/>
          </p:nvPr>
        </p:nvSpPr>
        <p:spPr/>
        <p:txBody>
          <a:bodyPr/>
          <a:lstStyle/>
          <a:p>
            <a:pPr marL="231064" indent="-231064">
              <a:lnSpc>
                <a:spcPct val="80000"/>
              </a:lnSpc>
            </a:pPr>
            <a:r>
              <a:rPr lang="en-US" sz="1000" b="0"/>
              <a:t>5-min timer</a:t>
            </a:r>
          </a:p>
        </p:txBody>
      </p:sp>
    </p:spTree>
    <p:extLst>
      <p:ext uri="{BB962C8B-B14F-4D97-AF65-F5344CB8AC3E}">
        <p14:creationId xmlns:p14="http://schemas.microsoft.com/office/powerpoint/2010/main" val="3132010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727C1-1DDC-34FA-2A9A-B10CA62C6C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FC30B8-2300-7498-8AB6-3B3E286A44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F161BE-D5DA-1CD7-2661-B3250BCC13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03A9259-759F-FBC0-943E-75DAB2844D25}"/>
              </a:ext>
            </a:extLst>
          </p:cNvPr>
          <p:cNvSpPr>
            <a:spLocks noGrp="1"/>
          </p:cNvSpPr>
          <p:nvPr>
            <p:ph type="sldNum" sz="quarter" idx="5"/>
          </p:nvPr>
        </p:nvSpPr>
        <p:spPr/>
        <p:txBody>
          <a:bodyPr/>
          <a:lstStyle/>
          <a:p>
            <a:fld id="{FCBDACA8-45AF-461A-9F93-73E959B08D0A}" type="slidenum">
              <a:rPr lang="en-US" smtClean="0"/>
              <a:t>33</a:t>
            </a:fld>
            <a:endParaRPr lang="en-US"/>
          </a:p>
        </p:txBody>
      </p:sp>
    </p:spTree>
    <p:extLst>
      <p:ext uri="{BB962C8B-B14F-4D97-AF65-F5344CB8AC3E}">
        <p14:creationId xmlns:p14="http://schemas.microsoft.com/office/powerpoint/2010/main" val="1252751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FEE02-103F-77F5-6712-68BE867D00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095588-8561-2F7D-2EA1-D4E0F84355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9242F5-EBD9-B0DB-7E23-03176EDB249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BA38E46-178F-3E6F-6426-7C984C3369B5}"/>
              </a:ext>
            </a:extLst>
          </p:cNvPr>
          <p:cNvSpPr>
            <a:spLocks noGrp="1"/>
          </p:cNvSpPr>
          <p:nvPr>
            <p:ph type="sldNum" sz="quarter" idx="5"/>
          </p:nvPr>
        </p:nvSpPr>
        <p:spPr/>
        <p:txBody>
          <a:bodyPr/>
          <a:lstStyle/>
          <a:p>
            <a:fld id="{FCBDACA8-45AF-461A-9F93-73E959B08D0A}" type="slidenum">
              <a:rPr lang="en-US" smtClean="0"/>
              <a:t>34</a:t>
            </a:fld>
            <a:endParaRPr lang="en-US"/>
          </a:p>
        </p:txBody>
      </p:sp>
    </p:spTree>
    <p:extLst>
      <p:ext uri="{BB962C8B-B14F-4D97-AF65-F5344CB8AC3E}">
        <p14:creationId xmlns:p14="http://schemas.microsoft.com/office/powerpoint/2010/main" val="1398639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D3EC8-B50E-194A-EFAD-760D37F42D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0317E6-6151-F9BF-5005-1004DA532E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DB9A08-D811-9809-8FA3-39058C82722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5F9EAC-7688-6F13-6820-8106EC6C2BF8}"/>
              </a:ext>
            </a:extLst>
          </p:cNvPr>
          <p:cNvSpPr>
            <a:spLocks noGrp="1"/>
          </p:cNvSpPr>
          <p:nvPr>
            <p:ph type="sldNum" sz="quarter" idx="5"/>
          </p:nvPr>
        </p:nvSpPr>
        <p:spPr/>
        <p:txBody>
          <a:bodyPr/>
          <a:lstStyle/>
          <a:p>
            <a:fld id="{FCBDACA8-45AF-461A-9F93-73E959B08D0A}" type="slidenum">
              <a:rPr lang="en-US" smtClean="0"/>
              <a:t>35</a:t>
            </a:fld>
            <a:endParaRPr lang="en-US"/>
          </a:p>
        </p:txBody>
      </p:sp>
    </p:spTree>
    <p:extLst>
      <p:ext uri="{BB962C8B-B14F-4D97-AF65-F5344CB8AC3E}">
        <p14:creationId xmlns:p14="http://schemas.microsoft.com/office/powerpoint/2010/main" val="1458725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3AC54-CEF6-1343-45B9-A27733EEA9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6A7ED5-8780-956E-55DB-A484BB7EC9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0DE4DB-A8E6-3338-8B1F-9E0EF9E6818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38C7AF5-A76A-4327-2AC4-FA24238057F3}"/>
              </a:ext>
            </a:extLst>
          </p:cNvPr>
          <p:cNvSpPr>
            <a:spLocks noGrp="1"/>
          </p:cNvSpPr>
          <p:nvPr>
            <p:ph type="sldNum" sz="quarter" idx="5"/>
          </p:nvPr>
        </p:nvSpPr>
        <p:spPr/>
        <p:txBody>
          <a:bodyPr/>
          <a:lstStyle/>
          <a:p>
            <a:fld id="{FCBDACA8-45AF-461A-9F93-73E959B08D0A}" type="slidenum">
              <a:rPr lang="en-US" smtClean="0"/>
              <a:t>38</a:t>
            </a:fld>
            <a:endParaRPr lang="en-US"/>
          </a:p>
        </p:txBody>
      </p:sp>
    </p:spTree>
    <p:extLst>
      <p:ext uri="{BB962C8B-B14F-4D97-AF65-F5344CB8AC3E}">
        <p14:creationId xmlns:p14="http://schemas.microsoft.com/office/powerpoint/2010/main" val="985822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E4DE5-97F0-E01E-8582-C383527385FF}"/>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451827EF-9DB6-FA35-5027-ED71D57EEFAC}"/>
              </a:ext>
            </a:extLst>
          </p:cNvPr>
          <p:cNvSpPr>
            <a:spLocks noGrp="1" noChangeArrowheads="1"/>
          </p:cNvSpPr>
          <p:nvPr>
            <p:ph type="sldNum" sz="quarter" idx="5"/>
          </p:nvPr>
        </p:nvSpPr>
        <p:spPr>
          <a:ln/>
        </p:spPr>
        <p:txBody>
          <a:bodyPr/>
          <a:lstStyle/>
          <a:p>
            <a:fld id="{DC75AA24-DACC-4E88-AC38-A5808338F778}" type="slidenum">
              <a:rPr lang="en-US"/>
              <a:pPr/>
              <a:t>3</a:t>
            </a:fld>
            <a:endParaRPr lang="en-US"/>
          </a:p>
        </p:txBody>
      </p:sp>
      <p:sp>
        <p:nvSpPr>
          <p:cNvPr id="8194" name="Rectangle 2">
            <a:extLst>
              <a:ext uri="{FF2B5EF4-FFF2-40B4-BE49-F238E27FC236}">
                <a16:creationId xmlns:a16="http://schemas.microsoft.com/office/drawing/2014/main" id="{1009EDA7-0584-0638-D502-C3949F0296A2}"/>
              </a:ext>
            </a:extLst>
          </p:cNvPr>
          <p:cNvSpPr>
            <a:spLocks noGrp="1" noRot="1" noChangeAspect="1" noChangeArrowheads="1" noTextEdit="1"/>
          </p:cNvSpPr>
          <p:nvPr>
            <p:ph type="sldImg"/>
          </p:nvPr>
        </p:nvSpPr>
        <p:spPr>
          <a:xfrm>
            <a:off x="685800" y="1143000"/>
            <a:ext cx="5486400" cy="3086100"/>
          </a:xfrm>
          <a:ln/>
        </p:spPr>
      </p:sp>
      <p:sp>
        <p:nvSpPr>
          <p:cNvPr id="8195" name="Rectangle 3">
            <a:extLst>
              <a:ext uri="{FF2B5EF4-FFF2-40B4-BE49-F238E27FC236}">
                <a16:creationId xmlns:a16="http://schemas.microsoft.com/office/drawing/2014/main" id="{06C63245-70F8-EECB-8CCD-7A9906CFEA81}"/>
              </a:ext>
            </a:extLst>
          </p:cNvPr>
          <p:cNvSpPr>
            <a:spLocks noGrp="1" noChangeArrowheads="1"/>
          </p:cNvSpPr>
          <p:nvPr>
            <p:ph type="body" idx="1"/>
          </p:nvPr>
        </p:nvSpPr>
        <p:spPr/>
        <p:txBody>
          <a:bodyPr/>
          <a:lstStyle/>
          <a:p>
            <a:pPr marL="231064" indent="-231064">
              <a:lnSpc>
                <a:spcPct val="80000"/>
              </a:lnSpc>
            </a:pPr>
            <a:r>
              <a:rPr lang="en-US" sz="1000" b="0"/>
              <a:t>5-min timer</a:t>
            </a:r>
          </a:p>
        </p:txBody>
      </p:sp>
    </p:spTree>
    <p:extLst>
      <p:ext uri="{BB962C8B-B14F-4D97-AF65-F5344CB8AC3E}">
        <p14:creationId xmlns:p14="http://schemas.microsoft.com/office/powerpoint/2010/main" val="2155476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14C68-9FD5-6D67-ED1F-26C7389251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A10D12-4E22-A05A-2C27-F5586AA55D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319DFF-8A45-F2C3-856F-8AA8D574F95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390D7A-11DA-4BB1-FCD0-6E666CE50D2F}"/>
              </a:ext>
            </a:extLst>
          </p:cNvPr>
          <p:cNvSpPr>
            <a:spLocks noGrp="1"/>
          </p:cNvSpPr>
          <p:nvPr>
            <p:ph type="sldNum" sz="quarter" idx="5"/>
          </p:nvPr>
        </p:nvSpPr>
        <p:spPr/>
        <p:txBody>
          <a:bodyPr/>
          <a:lstStyle/>
          <a:p>
            <a:fld id="{FCBDACA8-45AF-461A-9F93-73E959B08D0A}" type="slidenum">
              <a:rPr lang="en-US" smtClean="0"/>
              <a:t>39</a:t>
            </a:fld>
            <a:endParaRPr lang="en-US"/>
          </a:p>
        </p:txBody>
      </p:sp>
    </p:spTree>
    <p:extLst>
      <p:ext uri="{BB962C8B-B14F-4D97-AF65-F5344CB8AC3E}">
        <p14:creationId xmlns:p14="http://schemas.microsoft.com/office/powerpoint/2010/main" val="806896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6DE1B-6A17-9309-7EFA-65CDBF56F9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7CB0E1-6A49-EA4E-1982-6368B91D1F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5BCC1C-410B-8197-6CD3-4B2EC95AAF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FCC3052-87C0-403D-D032-9F601AB66A09}"/>
              </a:ext>
            </a:extLst>
          </p:cNvPr>
          <p:cNvSpPr>
            <a:spLocks noGrp="1"/>
          </p:cNvSpPr>
          <p:nvPr>
            <p:ph type="sldNum" sz="quarter" idx="5"/>
          </p:nvPr>
        </p:nvSpPr>
        <p:spPr/>
        <p:txBody>
          <a:bodyPr/>
          <a:lstStyle/>
          <a:p>
            <a:fld id="{FCBDACA8-45AF-461A-9F93-73E959B08D0A}" type="slidenum">
              <a:rPr lang="en-US" smtClean="0"/>
              <a:t>40</a:t>
            </a:fld>
            <a:endParaRPr lang="en-US"/>
          </a:p>
        </p:txBody>
      </p:sp>
    </p:spTree>
    <p:extLst>
      <p:ext uri="{BB962C8B-B14F-4D97-AF65-F5344CB8AC3E}">
        <p14:creationId xmlns:p14="http://schemas.microsoft.com/office/powerpoint/2010/main" val="1222403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42</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a:t>5-min timer</a:t>
            </a:r>
          </a:p>
        </p:txBody>
      </p:sp>
    </p:spTree>
    <p:extLst>
      <p:ext uri="{BB962C8B-B14F-4D97-AF65-F5344CB8AC3E}">
        <p14:creationId xmlns:p14="http://schemas.microsoft.com/office/powerpoint/2010/main" val="851424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32961-DC01-C518-F6A1-E398F1C790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CF919B-3A52-C3F8-A30F-8440AEB187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9E6E0D-606A-317A-39F5-5D160540BB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43D15F-A101-3878-CD3E-9D256B6F5916}"/>
              </a:ext>
            </a:extLst>
          </p:cNvPr>
          <p:cNvSpPr>
            <a:spLocks noGrp="1"/>
          </p:cNvSpPr>
          <p:nvPr>
            <p:ph type="sldNum" sz="quarter" idx="5"/>
          </p:nvPr>
        </p:nvSpPr>
        <p:spPr/>
        <p:txBody>
          <a:bodyPr/>
          <a:lstStyle/>
          <a:p>
            <a:fld id="{FCBDACA8-45AF-461A-9F93-73E959B08D0A}" type="slidenum">
              <a:rPr lang="en-US" smtClean="0"/>
              <a:t>43</a:t>
            </a:fld>
            <a:endParaRPr lang="en-US"/>
          </a:p>
        </p:txBody>
      </p:sp>
    </p:spTree>
    <p:extLst>
      <p:ext uri="{BB962C8B-B14F-4D97-AF65-F5344CB8AC3E}">
        <p14:creationId xmlns:p14="http://schemas.microsoft.com/office/powerpoint/2010/main" val="1418230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0F826-5CD9-A9C1-1F27-7F5BF92D55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359051-5B99-47FB-C0F2-241D6C5F6A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027C19-C0A5-827A-691D-21CB44DF6E5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DF4A822-9A71-0807-4A17-B97333FBC545}"/>
              </a:ext>
            </a:extLst>
          </p:cNvPr>
          <p:cNvSpPr>
            <a:spLocks noGrp="1"/>
          </p:cNvSpPr>
          <p:nvPr>
            <p:ph type="sldNum" sz="quarter" idx="5"/>
          </p:nvPr>
        </p:nvSpPr>
        <p:spPr/>
        <p:txBody>
          <a:bodyPr/>
          <a:lstStyle/>
          <a:p>
            <a:fld id="{FCBDACA8-45AF-461A-9F93-73E959B08D0A}" type="slidenum">
              <a:rPr lang="en-US" smtClean="0"/>
              <a:t>44</a:t>
            </a:fld>
            <a:endParaRPr lang="en-US"/>
          </a:p>
        </p:txBody>
      </p:sp>
    </p:spTree>
    <p:extLst>
      <p:ext uri="{BB962C8B-B14F-4D97-AF65-F5344CB8AC3E}">
        <p14:creationId xmlns:p14="http://schemas.microsoft.com/office/powerpoint/2010/main" val="5007543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CCB78-772A-F72C-4D40-2E6AC28345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39E49D-5F57-436E-017D-AEAA90268C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68883C-2C0E-582E-317A-E9EB18EA67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6DFCAF5-2EBA-7617-C0FF-ED7D46EC0437}"/>
              </a:ext>
            </a:extLst>
          </p:cNvPr>
          <p:cNvSpPr>
            <a:spLocks noGrp="1"/>
          </p:cNvSpPr>
          <p:nvPr>
            <p:ph type="sldNum" sz="quarter" idx="5"/>
          </p:nvPr>
        </p:nvSpPr>
        <p:spPr/>
        <p:txBody>
          <a:bodyPr/>
          <a:lstStyle/>
          <a:p>
            <a:fld id="{FCBDACA8-45AF-461A-9F93-73E959B08D0A}" type="slidenum">
              <a:rPr lang="en-US" smtClean="0"/>
              <a:t>45</a:t>
            </a:fld>
            <a:endParaRPr lang="en-US"/>
          </a:p>
        </p:txBody>
      </p:sp>
    </p:spTree>
    <p:extLst>
      <p:ext uri="{BB962C8B-B14F-4D97-AF65-F5344CB8AC3E}">
        <p14:creationId xmlns:p14="http://schemas.microsoft.com/office/powerpoint/2010/main" val="376592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5AB43-8BC5-02B4-3AFB-2BCF3D951B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2E0F3C-2104-5957-5F6D-BBD301709C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4B3100-1915-5CCC-C302-060B1735DB6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B515A9B-D8DF-20FE-DBC6-0F802855485A}"/>
              </a:ext>
            </a:extLst>
          </p:cNvPr>
          <p:cNvSpPr>
            <a:spLocks noGrp="1"/>
          </p:cNvSpPr>
          <p:nvPr>
            <p:ph type="sldNum" sz="quarter" idx="5"/>
          </p:nvPr>
        </p:nvSpPr>
        <p:spPr/>
        <p:txBody>
          <a:bodyPr/>
          <a:lstStyle/>
          <a:p>
            <a:fld id="{FCBDACA8-45AF-461A-9F93-73E959B08D0A}" type="slidenum">
              <a:rPr lang="en-US" smtClean="0"/>
              <a:t>47</a:t>
            </a:fld>
            <a:endParaRPr lang="en-US"/>
          </a:p>
        </p:txBody>
      </p:sp>
    </p:spTree>
    <p:extLst>
      <p:ext uri="{BB962C8B-B14F-4D97-AF65-F5344CB8AC3E}">
        <p14:creationId xmlns:p14="http://schemas.microsoft.com/office/powerpoint/2010/main" val="1122473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43F73-4548-FE9B-3739-18FB60E23E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B593F4-254E-301E-86A4-6B3790B7F0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91F054-A126-F874-475B-30038CAB1D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534465B-7821-CB43-AE55-01132F0089C0}"/>
              </a:ext>
            </a:extLst>
          </p:cNvPr>
          <p:cNvSpPr>
            <a:spLocks noGrp="1"/>
          </p:cNvSpPr>
          <p:nvPr>
            <p:ph type="sldNum" sz="quarter" idx="5"/>
          </p:nvPr>
        </p:nvSpPr>
        <p:spPr/>
        <p:txBody>
          <a:bodyPr/>
          <a:lstStyle/>
          <a:p>
            <a:fld id="{FCBDACA8-45AF-461A-9F93-73E959B08D0A}" type="slidenum">
              <a:rPr lang="en-US" smtClean="0"/>
              <a:t>48</a:t>
            </a:fld>
            <a:endParaRPr lang="en-US"/>
          </a:p>
        </p:txBody>
      </p:sp>
    </p:spTree>
    <p:extLst>
      <p:ext uri="{BB962C8B-B14F-4D97-AF65-F5344CB8AC3E}">
        <p14:creationId xmlns:p14="http://schemas.microsoft.com/office/powerpoint/2010/main" val="8527240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BD1A8-BE69-FA69-3BDC-B395C6B02E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487718-71C4-A5EC-B16B-B3E09BADB9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6692BE-E8A9-B3C2-17C2-835CF53F74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A987F6-5718-BF95-51F8-F8A552495F9A}"/>
              </a:ext>
            </a:extLst>
          </p:cNvPr>
          <p:cNvSpPr>
            <a:spLocks noGrp="1"/>
          </p:cNvSpPr>
          <p:nvPr>
            <p:ph type="sldNum" sz="quarter" idx="5"/>
          </p:nvPr>
        </p:nvSpPr>
        <p:spPr/>
        <p:txBody>
          <a:bodyPr/>
          <a:lstStyle/>
          <a:p>
            <a:fld id="{FCBDACA8-45AF-461A-9F93-73E959B08D0A}" type="slidenum">
              <a:rPr lang="en-US" smtClean="0"/>
              <a:t>49</a:t>
            </a:fld>
            <a:endParaRPr lang="en-US"/>
          </a:p>
        </p:txBody>
      </p:sp>
    </p:spTree>
    <p:extLst>
      <p:ext uri="{BB962C8B-B14F-4D97-AF65-F5344CB8AC3E}">
        <p14:creationId xmlns:p14="http://schemas.microsoft.com/office/powerpoint/2010/main" val="344959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52</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a:t>5-min</a:t>
            </a:r>
          </a:p>
        </p:txBody>
      </p:sp>
    </p:spTree>
    <p:extLst>
      <p:ext uri="{BB962C8B-B14F-4D97-AF65-F5344CB8AC3E}">
        <p14:creationId xmlns:p14="http://schemas.microsoft.com/office/powerpoint/2010/main" val="3474875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4</a:t>
            </a:fld>
            <a:endParaRPr lang="en-US"/>
          </a:p>
        </p:txBody>
      </p:sp>
    </p:spTree>
    <p:extLst>
      <p:ext uri="{BB962C8B-B14F-4D97-AF65-F5344CB8AC3E}">
        <p14:creationId xmlns:p14="http://schemas.microsoft.com/office/powerpoint/2010/main" val="15015950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Log into module: https://kusurvey.ca1.qualtrics.com/jfe/form/SV_06S3oTg2Ez7bsFg </a:t>
            </a:r>
          </a:p>
          <a:p>
            <a:endParaRPr lang="en-US"/>
          </a:p>
          <a:p>
            <a:r>
              <a:rPr lang="en-US"/>
              <a:t>Model:</a:t>
            </a:r>
          </a:p>
          <a:p>
            <a:pPr marL="171450" indent="-171450">
              <a:buFont typeface="Arial" panose="020B0604020202020204" pitchFamily="34" charset="0"/>
              <a:buChar char="•"/>
            </a:pPr>
            <a:r>
              <a:rPr lang="en-US"/>
              <a:t>Sign In</a:t>
            </a:r>
          </a:p>
          <a:p>
            <a:pPr marL="171450" indent="-171450">
              <a:buFont typeface="Arial" panose="020B0604020202020204" pitchFamily="34" charset="0"/>
              <a:buChar char="•"/>
            </a:pPr>
            <a:r>
              <a:rPr lang="en-US"/>
              <a:t>Using table of contents to navigate to simulation and discussion guide</a:t>
            </a:r>
          </a:p>
        </p:txBody>
      </p:sp>
      <p:sp>
        <p:nvSpPr>
          <p:cNvPr id="4" name="Slide Number Placeholder 3"/>
          <p:cNvSpPr>
            <a:spLocks noGrp="1"/>
          </p:cNvSpPr>
          <p:nvPr>
            <p:ph type="sldNum" sz="quarter" idx="5"/>
          </p:nvPr>
        </p:nvSpPr>
        <p:spPr/>
        <p:txBody>
          <a:bodyPr/>
          <a:lstStyle/>
          <a:p>
            <a:fld id="{FCBDACA8-45AF-461A-9F93-73E959B08D0A}" type="slidenum">
              <a:rPr lang="en-US" smtClean="0"/>
              <a:t>53</a:t>
            </a:fld>
            <a:endParaRPr lang="en-US"/>
          </a:p>
        </p:txBody>
      </p:sp>
    </p:spTree>
    <p:extLst>
      <p:ext uri="{BB962C8B-B14F-4D97-AF65-F5344CB8AC3E}">
        <p14:creationId xmlns:p14="http://schemas.microsoft.com/office/powerpoint/2010/main" val="36696242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Tier 1 is not always going to be enough. Tier 2 supports such as behavior contracts or social skills might be needed. The Secondary (Tier 2) Intervention Grids in your Ci3T Implementation Manual highlight the Tier 2 interventions offered at your school. Use the grids alongside screening data to connect students with Tier 2 intervention.</a:t>
            </a:r>
          </a:p>
        </p:txBody>
      </p:sp>
      <p:sp>
        <p:nvSpPr>
          <p:cNvPr id="4" name="Slide Number Placeholder 3"/>
          <p:cNvSpPr>
            <a:spLocks noGrp="1"/>
          </p:cNvSpPr>
          <p:nvPr>
            <p:ph type="sldNum" sz="quarter" idx="5"/>
          </p:nvPr>
        </p:nvSpPr>
        <p:spPr/>
        <p:txBody>
          <a:bodyPr/>
          <a:lstStyle/>
          <a:p>
            <a:fld id="{FCBDACA8-45AF-461A-9F93-73E959B08D0A}" type="slidenum">
              <a:rPr lang="en-US" smtClean="0"/>
              <a:t>57</a:t>
            </a:fld>
            <a:endParaRPr lang="en-US"/>
          </a:p>
        </p:txBody>
      </p:sp>
    </p:spTree>
    <p:extLst>
      <p:ext uri="{BB962C8B-B14F-4D97-AF65-F5344CB8AC3E}">
        <p14:creationId xmlns:p14="http://schemas.microsoft.com/office/powerpoint/2010/main" val="2676352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students with exceptionally challenging behaviors, Tier 3 supports such as an individualized de-escalation plan may be needed.</a:t>
            </a:r>
          </a:p>
        </p:txBody>
      </p:sp>
      <p:sp>
        <p:nvSpPr>
          <p:cNvPr id="4" name="Slide Number Placeholder 3"/>
          <p:cNvSpPr>
            <a:spLocks noGrp="1"/>
          </p:cNvSpPr>
          <p:nvPr>
            <p:ph type="sldNum" sz="quarter" idx="5"/>
          </p:nvPr>
        </p:nvSpPr>
        <p:spPr/>
        <p:txBody>
          <a:bodyPr/>
          <a:lstStyle/>
          <a:p>
            <a:fld id="{FCBDACA8-45AF-461A-9F93-73E959B08D0A}" type="slidenum">
              <a:rPr lang="en-US" smtClean="0"/>
              <a:t>58</a:t>
            </a:fld>
            <a:endParaRPr lang="en-US"/>
          </a:p>
        </p:txBody>
      </p:sp>
    </p:spTree>
    <p:extLst>
      <p:ext uri="{BB962C8B-B14F-4D97-AF65-F5344CB8AC3E}">
        <p14:creationId xmlns:p14="http://schemas.microsoft.com/office/powerpoint/2010/main" val="3107732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9EB32-E94D-E8DF-0CC0-F8ADBFE04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97211-6D67-C725-C9F5-F7DC6C5DE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CD7A1-77D5-5B9B-5FEA-E3AED41833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7CAAA1-E551-97DC-31A3-DF58FE3822CC}"/>
              </a:ext>
            </a:extLst>
          </p:cNvPr>
          <p:cNvSpPr>
            <a:spLocks noGrp="1"/>
          </p:cNvSpPr>
          <p:nvPr>
            <p:ph type="sldNum" sz="quarter" idx="5"/>
          </p:nvPr>
        </p:nvSpPr>
        <p:spPr/>
        <p:txBody>
          <a:bodyPr/>
          <a:lstStyle/>
          <a:p>
            <a:fld id="{58D11C9F-81FA-4052-9B37-1EF4A4EF7E85}" type="slidenum">
              <a:rPr lang="en-US" smtClean="0"/>
              <a:t>61</a:t>
            </a:fld>
            <a:endParaRPr lang="en-US"/>
          </a:p>
        </p:txBody>
      </p:sp>
    </p:spTree>
    <p:extLst>
      <p:ext uri="{BB962C8B-B14F-4D97-AF65-F5344CB8AC3E}">
        <p14:creationId xmlns:p14="http://schemas.microsoft.com/office/powerpoint/2010/main" val="38761612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 would love to see Ci3T in action! Follow us on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p:txBody>
      </p:sp>
      <p:sp>
        <p:nvSpPr>
          <p:cNvPr id="4" name="Slide Number Placeholder 3"/>
          <p:cNvSpPr>
            <a:spLocks noGrp="1"/>
          </p:cNvSpPr>
          <p:nvPr>
            <p:ph type="sldNum" sz="quarter" idx="5"/>
          </p:nvPr>
        </p:nvSpPr>
        <p:spPr/>
        <p:txBody>
          <a:bodyPr/>
          <a:lstStyle/>
          <a:p>
            <a:fld id="{354B5707-476E-F540-B8FF-8E5DB928D056}" type="slidenum">
              <a:rPr lang="en-US" smtClean="0"/>
              <a:t>62</a:t>
            </a:fld>
            <a:endParaRPr lang="en-US"/>
          </a:p>
        </p:txBody>
      </p:sp>
    </p:spTree>
    <p:extLst>
      <p:ext uri="{BB962C8B-B14F-4D97-AF65-F5344CB8AC3E}">
        <p14:creationId xmlns:p14="http://schemas.microsoft.com/office/powerpoint/2010/main" val="2545434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5</a:t>
            </a:fld>
            <a:endParaRPr lang="en-US"/>
          </a:p>
        </p:txBody>
      </p:sp>
    </p:spTree>
    <p:extLst>
      <p:ext uri="{BB962C8B-B14F-4D97-AF65-F5344CB8AC3E}">
        <p14:creationId xmlns:p14="http://schemas.microsoft.com/office/powerpoint/2010/main" val="3342993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module:</a:t>
            </a:r>
          </a:p>
          <a:p>
            <a:r>
              <a:rPr lang="en-US"/>
              <a:t> </a:t>
            </a:r>
            <a:r>
              <a:rPr lang="en-US" sz="1200" b="0" i="0" kern="1200">
                <a:solidFill>
                  <a:schemeClr val="tx1"/>
                </a:solidFill>
                <a:effectLst/>
                <a:latin typeface="+mn-lt"/>
                <a:ea typeface="+mn-ea"/>
                <a:cs typeface="+mn-cs"/>
              </a:rPr>
              <a:t>Each Ci3T Implementation Manual features proactive and reactive components to set the stage for positive, productive environments and enable faculty and staff be prepared to respond effectively when challenges arise.</a:t>
            </a:r>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Reactive approaches are instructional and respectful, providing an opportunity to empower teachers with the specific tools to navigate day-to-day challenges and model for students how to handle conflict.</a:t>
            </a:r>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Ci3T models prioritize building healthy teacher-student relationships.</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9</a:t>
            </a:fld>
            <a:endParaRPr lang="en-US"/>
          </a:p>
        </p:txBody>
      </p:sp>
    </p:spTree>
    <p:extLst>
      <p:ext uri="{BB962C8B-B14F-4D97-AF65-F5344CB8AC3E}">
        <p14:creationId xmlns:p14="http://schemas.microsoft.com/office/powerpoint/2010/main" val="646643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Interactions between students and teachers </a:t>
            </a:r>
          </a:p>
        </p:txBody>
      </p:sp>
      <p:sp>
        <p:nvSpPr>
          <p:cNvPr id="4" name="Slide Number Placeholder 3"/>
          <p:cNvSpPr>
            <a:spLocks noGrp="1"/>
          </p:cNvSpPr>
          <p:nvPr>
            <p:ph type="sldNum" sz="quarter" idx="5"/>
          </p:nvPr>
        </p:nvSpPr>
        <p:spPr/>
        <p:txBody>
          <a:bodyPr/>
          <a:lstStyle/>
          <a:p>
            <a:fld id="{FCBDACA8-45AF-461A-9F93-73E959B08D0A}" type="slidenum">
              <a:rPr lang="en-US" smtClean="0"/>
              <a:t>14</a:t>
            </a:fld>
            <a:endParaRPr lang="en-US"/>
          </a:p>
        </p:txBody>
      </p:sp>
    </p:spTree>
    <p:extLst>
      <p:ext uri="{BB962C8B-B14F-4D97-AF65-F5344CB8AC3E}">
        <p14:creationId xmlns:p14="http://schemas.microsoft.com/office/powerpoint/2010/main" val="488647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1524F-4BB5-14A3-7170-BE83CAC5E4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4F476D-69ED-2A88-CEF2-FFDFDDD073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DF3CF0-EA3D-585B-A002-D0A4C27ED6D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E11D0C7-DE16-4C08-1FFD-046FFC0A3D3E}"/>
              </a:ext>
            </a:extLst>
          </p:cNvPr>
          <p:cNvSpPr>
            <a:spLocks noGrp="1"/>
          </p:cNvSpPr>
          <p:nvPr>
            <p:ph type="sldNum" sz="quarter" idx="5"/>
          </p:nvPr>
        </p:nvSpPr>
        <p:spPr/>
        <p:txBody>
          <a:bodyPr/>
          <a:lstStyle/>
          <a:p>
            <a:fld id="{FCBDACA8-45AF-461A-9F93-73E959B08D0A}" type="slidenum">
              <a:rPr lang="en-US" smtClean="0"/>
              <a:t>19</a:t>
            </a:fld>
            <a:endParaRPr lang="en-US"/>
          </a:p>
        </p:txBody>
      </p:sp>
    </p:spTree>
    <p:extLst>
      <p:ext uri="{BB962C8B-B14F-4D97-AF65-F5344CB8AC3E}">
        <p14:creationId xmlns:p14="http://schemas.microsoft.com/office/powerpoint/2010/main" val="3541117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2C40F-F2E4-D613-CBCA-AA60E15766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44C14D-607A-B45E-4F38-C5F20D1DD3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43159F-1BCF-15BF-2DCB-CAB67C34766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CA4FC4F-86CE-40CD-0818-BA8AE6ED3FA6}"/>
              </a:ext>
            </a:extLst>
          </p:cNvPr>
          <p:cNvSpPr>
            <a:spLocks noGrp="1"/>
          </p:cNvSpPr>
          <p:nvPr>
            <p:ph type="sldNum" sz="quarter" idx="5"/>
          </p:nvPr>
        </p:nvSpPr>
        <p:spPr/>
        <p:txBody>
          <a:bodyPr/>
          <a:lstStyle/>
          <a:p>
            <a:fld id="{FCBDACA8-45AF-461A-9F93-73E959B08D0A}" type="slidenum">
              <a:rPr lang="en-US" smtClean="0"/>
              <a:t>20</a:t>
            </a:fld>
            <a:endParaRPr lang="en-US"/>
          </a:p>
        </p:txBody>
      </p:sp>
    </p:spTree>
    <p:extLst>
      <p:ext uri="{BB962C8B-B14F-4D97-AF65-F5344CB8AC3E}">
        <p14:creationId xmlns:p14="http://schemas.microsoft.com/office/powerpoint/2010/main" val="2620881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3AB22-C553-7FE4-8B9B-1A9A28BB6A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334A45-CF86-CADD-4444-5FCBD05C55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94A40D-AF85-F58B-B451-70C3FC1381A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56302B-58D6-DB17-DAE5-79F3FC5B1258}"/>
              </a:ext>
            </a:extLst>
          </p:cNvPr>
          <p:cNvSpPr>
            <a:spLocks noGrp="1"/>
          </p:cNvSpPr>
          <p:nvPr>
            <p:ph type="sldNum" sz="quarter" idx="5"/>
          </p:nvPr>
        </p:nvSpPr>
        <p:spPr/>
        <p:txBody>
          <a:bodyPr/>
          <a:lstStyle/>
          <a:p>
            <a:fld id="{FCBDACA8-45AF-461A-9F93-73E959B08D0A}" type="slidenum">
              <a:rPr lang="en-US" smtClean="0"/>
              <a:t>21</a:t>
            </a:fld>
            <a:endParaRPr lang="en-US"/>
          </a:p>
        </p:txBody>
      </p:sp>
    </p:spTree>
    <p:extLst>
      <p:ext uri="{BB962C8B-B14F-4D97-AF65-F5344CB8AC3E}">
        <p14:creationId xmlns:p14="http://schemas.microsoft.com/office/powerpoint/2010/main" val="40020669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3.png"/><Relationship Id="rId3" Type="http://schemas.openxmlformats.org/officeDocument/2006/relationships/image" Target="../media/image16.sv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emf"/><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8/6/2025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3874337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873436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3231358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4201594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a:alphaModFix amt="50000"/>
          </a:blip>
          <a:srcRect r="27907"/>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a:alphaModFix amt="85000"/>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a:alphaModFix amt="20000"/>
            <a:extLs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4"/>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9"/>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3"/>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1145542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33950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50852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827814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16413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5232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8414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8/6/2025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8/6/2025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896878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713117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8/6/2025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accent5"/>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8/6/2025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8/6/2025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8/6/2025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8/6/2025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93" r:id="rId15"/>
    <p:sldLayoutId id="2147483687" r:id="rId16"/>
    <p:sldLayoutId id="2147483688" r:id="rId17"/>
    <p:sldLayoutId id="2147483689" r:id="rId18"/>
    <p:sldLayoutId id="2147483690" r:id="rId19"/>
    <p:sldLayoutId id="2147483691" r:id="rId20"/>
    <p:sldLayoutId id="2147483692" r:id="rId21"/>
    <p:sldLayoutId id="2147483668" r:id="rId22"/>
    <p:sldLayoutId id="2147483669" r:id="rId23"/>
    <p:sldLayoutId id="2147483670" r:id="rId24"/>
    <p:sldLayoutId id="2147483671" r:id="rId25"/>
    <p:sldLayoutId id="2147483672" r:id="rId26"/>
    <p:sldLayoutId id="2147483673"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svg"/><Relationship Id="rId3" Type="http://schemas.openxmlformats.org/officeDocument/2006/relationships/image" Target="../media/image61.jpeg"/><Relationship Id="rId7" Type="http://schemas.openxmlformats.org/officeDocument/2006/relationships/image" Target="../media/image65.jpeg"/><Relationship Id="rId12"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64.jpeg"/><Relationship Id="rId11" Type="http://schemas.openxmlformats.org/officeDocument/2006/relationships/image" Target="../media/image69.png"/><Relationship Id="rId5" Type="http://schemas.openxmlformats.org/officeDocument/2006/relationships/image" Target="../media/image63.jpeg"/><Relationship Id="rId10" Type="http://schemas.openxmlformats.org/officeDocument/2006/relationships/image" Target="../media/image68.png"/><Relationship Id="rId4" Type="http://schemas.openxmlformats.org/officeDocument/2006/relationships/image" Target="../media/image62.jpeg"/><Relationship Id="rId9" Type="http://schemas.openxmlformats.org/officeDocument/2006/relationships/image" Target="../media/image67.jpeg"/></Relationships>
</file>

<file path=ppt/slides/_rels/slide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svg"/><Relationship Id="rId3" Type="http://schemas.openxmlformats.org/officeDocument/2006/relationships/image" Target="../media/image61.jpeg"/><Relationship Id="rId7" Type="http://schemas.openxmlformats.org/officeDocument/2006/relationships/image" Target="../media/image65.jpeg"/><Relationship Id="rId12"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64.jpeg"/><Relationship Id="rId11" Type="http://schemas.openxmlformats.org/officeDocument/2006/relationships/image" Target="../media/image36.png"/><Relationship Id="rId5" Type="http://schemas.openxmlformats.org/officeDocument/2006/relationships/image" Target="../media/image63.jpeg"/><Relationship Id="rId10" Type="http://schemas.openxmlformats.org/officeDocument/2006/relationships/image" Target="../media/image35.png"/><Relationship Id="rId4" Type="http://schemas.openxmlformats.org/officeDocument/2006/relationships/image" Target="../media/image62.jpeg"/><Relationship Id="rId9" Type="http://schemas.openxmlformats.org/officeDocument/2006/relationships/image" Target="../media/image67.jpe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sv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4C436-694B-AD4B-AFE2-7598E61AD5C6}"/>
              </a:ext>
            </a:extLst>
          </p:cNvPr>
          <p:cNvSpPr>
            <a:spLocks noGrp="1"/>
          </p:cNvSpPr>
          <p:nvPr>
            <p:ph type="ctrTitle"/>
          </p:nvPr>
        </p:nvSpPr>
        <p:spPr>
          <a:xfrm>
            <a:off x="660783" y="1431228"/>
            <a:ext cx="10515600" cy="2387600"/>
          </a:xfrm>
        </p:spPr>
        <p:txBody>
          <a:bodyPr>
            <a:normAutofit/>
          </a:bodyPr>
          <a:lstStyle/>
          <a:p>
            <a:r>
              <a:rPr lang="en-US" sz="5400"/>
              <a:t>Six Step Instructional Approach for Responding to </a:t>
            </a:r>
            <a:br>
              <a:rPr lang="en-US" sz="5400"/>
            </a:br>
            <a:r>
              <a:rPr lang="en-US" sz="5400"/>
              <a:t>Challenging Behavior</a:t>
            </a:r>
            <a:endParaRPr lang="en-US" sz="5400" b="0"/>
          </a:p>
        </p:txBody>
      </p:sp>
      <p:sp>
        <p:nvSpPr>
          <p:cNvPr id="5" name="Subtitle 4">
            <a:extLst>
              <a:ext uri="{FF2B5EF4-FFF2-40B4-BE49-F238E27FC236}">
                <a16:creationId xmlns:a16="http://schemas.microsoft.com/office/drawing/2014/main" id="{6F14E7DB-DE9B-8E48-A42B-E922B410B0C7}"/>
              </a:ext>
            </a:extLst>
          </p:cNvPr>
          <p:cNvSpPr>
            <a:spLocks noGrp="1"/>
          </p:cNvSpPr>
          <p:nvPr>
            <p:ph type="subTitle" idx="1"/>
          </p:nvPr>
        </p:nvSpPr>
        <p:spPr>
          <a:xfrm>
            <a:off x="660783" y="3981322"/>
            <a:ext cx="10515600" cy="1655762"/>
          </a:xfrm>
        </p:spPr>
        <p:txBody>
          <a:bodyPr anchor="ctr">
            <a:normAutofit lnSpcReduction="10000"/>
          </a:bodyPr>
          <a:lstStyle/>
          <a:p>
            <a:r>
              <a:rPr lang="en-US"/>
              <a:t>Allison M. Bernard, M. Ed.</a:t>
            </a:r>
          </a:p>
          <a:p>
            <a:r>
              <a:rPr lang="en-US"/>
              <a:t>Elise Sarasin, MSE</a:t>
            </a:r>
          </a:p>
          <a:p>
            <a:r>
              <a:rPr lang="en-US"/>
              <a:t>Kathleen Lynne Lane, Ph. D., BCBA-D, CF-L2</a:t>
            </a:r>
          </a:p>
          <a:p>
            <a:r>
              <a:rPr lang="en-US"/>
              <a:t>University of Kansas</a:t>
            </a:r>
          </a:p>
        </p:txBody>
      </p:sp>
      <p:sp>
        <p:nvSpPr>
          <p:cNvPr id="3" name="TextBox 2">
            <a:extLst>
              <a:ext uri="{FF2B5EF4-FFF2-40B4-BE49-F238E27FC236}">
                <a16:creationId xmlns:a16="http://schemas.microsoft.com/office/drawing/2014/main" id="{5316B989-514B-96BA-72A9-83D239AFF6E3}"/>
              </a:ext>
            </a:extLst>
          </p:cNvPr>
          <p:cNvSpPr txBox="1"/>
          <p:nvPr/>
        </p:nvSpPr>
        <p:spPr>
          <a:xfrm>
            <a:off x="5511958" y="6140549"/>
            <a:ext cx="6680042" cy="646331"/>
          </a:xfrm>
          <a:prstGeom prst="rect">
            <a:avLst/>
          </a:prstGeom>
          <a:noFill/>
        </p:spPr>
        <p:txBody>
          <a:bodyPr wrap="square">
            <a:spAutoFit/>
          </a:bodyPr>
          <a:lstStyle/>
          <a:p>
            <a:pPr algn="ctr"/>
            <a:r>
              <a:rPr lang="en-US">
                <a:cs typeface="Arial"/>
              </a:rPr>
              <a:t>Institute of Education Sciences, U.S. Department of Education </a:t>
            </a:r>
          </a:p>
          <a:p>
            <a:pPr algn="ctr"/>
            <a:r>
              <a:rPr lang="en-US" sz="1800" b="0" i="0" u="none" strike="noStrike">
                <a:solidFill>
                  <a:srgbClr val="000000"/>
                </a:solidFill>
                <a:effectLst/>
                <a:latin typeface="Arial" panose="020B0604020202020204" pitchFamily="34" charset="0"/>
              </a:rPr>
              <a:t>R324N190002 </a:t>
            </a:r>
            <a:r>
              <a:rPr lang="en-US">
                <a:cs typeface="Arial"/>
              </a:rPr>
              <a:t>University of Kansas</a:t>
            </a:r>
          </a:p>
        </p:txBody>
      </p:sp>
    </p:spTree>
    <p:extLst>
      <p:ext uri="{BB962C8B-B14F-4D97-AF65-F5344CB8AC3E}">
        <p14:creationId xmlns:p14="http://schemas.microsoft.com/office/powerpoint/2010/main" val="25972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692A62-1787-8098-33FB-6728C05C32E9}"/>
              </a:ext>
            </a:extLst>
          </p:cNvPr>
          <p:cNvPicPr>
            <a:picLocks noChangeAspect="1"/>
          </p:cNvPicPr>
          <p:nvPr/>
        </p:nvPicPr>
        <p:blipFill>
          <a:blip r:embed="rId2"/>
          <a:stretch>
            <a:fillRect/>
          </a:stretch>
        </p:blipFill>
        <p:spPr>
          <a:xfrm>
            <a:off x="2305050" y="372607"/>
            <a:ext cx="8049010" cy="1358755"/>
          </a:xfrm>
          <a:prstGeom prst="rect">
            <a:avLst/>
          </a:prstGeom>
        </p:spPr>
      </p:pic>
      <p:pic>
        <p:nvPicPr>
          <p:cNvPr id="3074" name="Picture 2" descr="Infographic: Integration at Tier 1">
            <a:extLst>
              <a:ext uri="{FF2B5EF4-FFF2-40B4-BE49-F238E27FC236}">
                <a16:creationId xmlns:a16="http://schemas.microsoft.com/office/drawing/2014/main" id="{F4A779C2-C57F-70E7-C455-2A233F835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2641" y="2078182"/>
            <a:ext cx="5558098" cy="42938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421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1BA66-A844-FFA3-2315-82519FF8FDD7}"/>
            </a:ext>
          </a:extLst>
        </p:cNvPr>
        <p:cNvGrpSpPr/>
        <p:nvPr/>
      </p:nvGrpSpPr>
      <p:grpSpPr>
        <a:xfrm>
          <a:off x="0" y="0"/>
          <a:ext cx="0" cy="0"/>
          <a:chOff x="0" y="0"/>
          <a:chExt cx="0" cy="0"/>
        </a:xfrm>
      </p:grpSpPr>
      <p:pic>
        <p:nvPicPr>
          <p:cNvPr id="3074" name="Picture 2" descr="Infographic: Integration at Tier 1">
            <a:extLst>
              <a:ext uri="{FF2B5EF4-FFF2-40B4-BE49-F238E27FC236}">
                <a16:creationId xmlns:a16="http://schemas.microsoft.com/office/drawing/2014/main" id="{1EE7020F-755A-1731-169B-00C4EA69BF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8949"/>
            <a:ext cx="12332105" cy="95269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48EC0E1-012A-58EF-CC14-6F84209E3EA9}"/>
              </a:ext>
            </a:extLst>
          </p:cNvPr>
          <p:cNvSpPr/>
          <p:nvPr/>
        </p:nvSpPr>
        <p:spPr>
          <a:xfrm>
            <a:off x="5276849" y="4067174"/>
            <a:ext cx="2447927" cy="2011507"/>
          </a:xfrm>
          <a:prstGeom prst="rect">
            <a:avLst/>
          </a:prstGeom>
          <a:noFill/>
          <a:ln w="76200">
            <a:solidFill>
              <a:srgbClr val="FFF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EEF99A2-68D8-9FC0-F469-CEAD3F3E225C}"/>
              </a:ext>
            </a:extLst>
          </p:cNvPr>
          <p:cNvSpPr/>
          <p:nvPr/>
        </p:nvSpPr>
        <p:spPr>
          <a:xfrm>
            <a:off x="7896225" y="4057650"/>
            <a:ext cx="1257300" cy="552450"/>
          </a:xfrm>
          <a:prstGeom prst="rect">
            <a:avLst/>
          </a:prstGeom>
          <a:noFill/>
          <a:ln w="76200">
            <a:solidFill>
              <a:srgbClr val="FFF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CFF89CB-2158-5E19-4582-685D9AA75AB7}"/>
              </a:ext>
            </a:extLst>
          </p:cNvPr>
          <p:cNvSpPr/>
          <p:nvPr/>
        </p:nvSpPr>
        <p:spPr>
          <a:xfrm>
            <a:off x="1781175" y="3609975"/>
            <a:ext cx="2686050" cy="552450"/>
          </a:xfrm>
          <a:prstGeom prst="rect">
            <a:avLst/>
          </a:prstGeom>
          <a:noFill/>
          <a:ln w="76200">
            <a:solidFill>
              <a:srgbClr val="FFF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7503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2">
            <a:extLst>
              <a:ext uri="{FF2B5EF4-FFF2-40B4-BE49-F238E27FC236}">
                <a16:creationId xmlns:a16="http://schemas.microsoft.com/office/drawing/2014/main" id="{1154A400-9769-EEDC-0C7A-1882318E18D7}"/>
              </a:ext>
            </a:extLst>
          </p:cNvPr>
          <p:cNvGraphicFramePr>
            <a:graphicFrameLocks noGrp="1"/>
          </p:cNvGraphicFramePr>
          <p:nvPr/>
        </p:nvGraphicFramePr>
        <p:xfrm>
          <a:off x="838201" y="1592347"/>
          <a:ext cx="10505439" cy="4541520"/>
        </p:xfrm>
        <a:graphic>
          <a:graphicData uri="http://schemas.openxmlformats.org/drawingml/2006/table">
            <a:tbl>
              <a:tblPr firstRow="1" bandRow="1">
                <a:tableStyleId>{5C22544A-7EE6-4342-B048-85BDC9FD1C3A}</a:tableStyleId>
              </a:tblPr>
              <a:tblGrid>
                <a:gridCol w="3501813">
                  <a:extLst>
                    <a:ext uri="{9D8B030D-6E8A-4147-A177-3AD203B41FA5}">
                      <a16:colId xmlns:a16="http://schemas.microsoft.com/office/drawing/2014/main" val="4241179634"/>
                    </a:ext>
                  </a:extLst>
                </a:gridCol>
                <a:gridCol w="3501813">
                  <a:extLst>
                    <a:ext uri="{9D8B030D-6E8A-4147-A177-3AD203B41FA5}">
                      <a16:colId xmlns:a16="http://schemas.microsoft.com/office/drawing/2014/main" val="1235358528"/>
                    </a:ext>
                  </a:extLst>
                </a:gridCol>
                <a:gridCol w="3501813">
                  <a:extLst>
                    <a:ext uri="{9D8B030D-6E8A-4147-A177-3AD203B41FA5}">
                      <a16:colId xmlns:a16="http://schemas.microsoft.com/office/drawing/2014/main" val="2503614493"/>
                    </a:ext>
                  </a:extLst>
                </a:gridCol>
              </a:tblGrid>
              <a:tr h="4113128">
                <a:tc>
                  <a:txBody>
                    <a:bodyPr/>
                    <a:lstStyle/>
                    <a:p>
                      <a:pPr algn="ctr"/>
                      <a:r>
                        <a:rPr lang="en-US" sz="1600" b="0">
                          <a:solidFill>
                            <a:schemeClr val="tx1"/>
                          </a:solidFill>
                          <a:latin typeface="Arial" panose="020B0604020202020204" pitchFamily="34" charset="0"/>
                          <a:cs typeface="Arial" panose="020B0604020202020204" pitchFamily="34" charset="0"/>
                        </a:rPr>
                        <a:t>Area II: Academics</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Use teacher-delivered, low-intensity strategies to support students’ active engagement</a:t>
                      </a:r>
                      <a:endParaRPr lang="en-US" sz="1600" b="0" i="1" kern="120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Behavior</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1400" b="0" kern="1200">
                          <a:solidFill>
                            <a:schemeClr val="tx1"/>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1400" b="0" kern="120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p>
                      <a:pPr marL="285750" lvl="0" indent="-285750">
                        <a:buFont typeface="Arial" panose="020B0604020202020204" pitchFamily="34" charset="0"/>
                        <a:buChar char="•"/>
                      </a:pPr>
                      <a:r>
                        <a:rPr lang="en-US" sz="1400" b="0" kern="1200">
                          <a:solidFill>
                            <a:schemeClr val="tx1"/>
                          </a:solidFill>
                          <a:effectLst/>
                          <a:latin typeface="Arial" panose="020B0604020202020204" pitchFamily="34" charset="0"/>
                          <a:ea typeface="+mn-ea"/>
                          <a:cs typeface="Arial" panose="020B0604020202020204" pitchFamily="34" charset="0"/>
                        </a:rPr>
                        <a:t>Provide behavior specific praise and intermittently pair praise with delivering the schoolwide ticket to students who display school-wide expectations throughout school settings.</a:t>
                      </a:r>
                    </a:p>
                    <a:p>
                      <a:pPr marL="285750" lvl="0" indent="-285750">
                        <a:buFont typeface="Arial" panose="020B0604020202020204" pitchFamily="34" charset="0"/>
                        <a:buChar char="•"/>
                      </a:pPr>
                      <a:r>
                        <a:rPr lang="en-US" sz="1400" b="0" kern="1200">
                          <a:solidFill>
                            <a:schemeClr val="tx1"/>
                          </a:solidFill>
                          <a:effectLst/>
                          <a:latin typeface="Arial" panose="020B0604020202020204" pitchFamily="34" charset="0"/>
                          <a:ea typeface="+mn-ea"/>
                          <a:cs typeface="Arial" panose="020B0604020202020204" pitchFamily="34" charset="0"/>
                        </a:rPr>
                        <a:t>Implement the reactive plan with integrity.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Social</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daily Second Step ®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bl>
          </a:graphicData>
        </a:graphic>
      </p:graphicFrame>
      <p:sp>
        <p:nvSpPr>
          <p:cNvPr id="13" name="Rectangle 12">
            <a:extLst>
              <a:ext uri="{FF2B5EF4-FFF2-40B4-BE49-F238E27FC236}">
                <a16:creationId xmlns:a16="http://schemas.microsoft.com/office/drawing/2014/main" id="{FC8B168F-E468-0F12-E065-FFACE06E9648}"/>
              </a:ext>
            </a:extLst>
          </p:cNvPr>
          <p:cNvSpPr/>
          <p:nvPr/>
        </p:nvSpPr>
        <p:spPr>
          <a:xfrm>
            <a:off x="4342745" y="3776885"/>
            <a:ext cx="3524906" cy="566515"/>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4ECBADD-07DF-B794-6DB4-23246E81079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46446" y="3081115"/>
            <a:ext cx="4918400" cy="3688799"/>
          </a:xfrm>
          <a:prstGeom prst="rect">
            <a:avLst/>
          </a:prstGeom>
        </p:spPr>
      </p:pic>
      <p:pic>
        <p:nvPicPr>
          <p:cNvPr id="5" name="Picture 4" descr="A person holding a yellow flower with kids in the background&#10;&#10;Description automatically generated">
            <a:extLst>
              <a:ext uri="{FF2B5EF4-FFF2-40B4-BE49-F238E27FC236}">
                <a16:creationId xmlns:a16="http://schemas.microsoft.com/office/drawing/2014/main" id="{BE238031-65A6-8D72-3CDE-353A09CFAF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3640" y="7488"/>
            <a:ext cx="877824" cy="1371600"/>
          </a:xfrm>
          <a:prstGeom prst="rect">
            <a:avLst/>
          </a:prstGeom>
        </p:spPr>
      </p:pic>
      <p:grpSp>
        <p:nvGrpSpPr>
          <p:cNvPr id="8" name="Group 7">
            <a:extLst>
              <a:ext uri="{FF2B5EF4-FFF2-40B4-BE49-F238E27FC236}">
                <a16:creationId xmlns:a16="http://schemas.microsoft.com/office/drawing/2014/main" id="{9E915929-F5D0-B151-4EE4-5422C3DAA915}"/>
              </a:ext>
            </a:extLst>
          </p:cNvPr>
          <p:cNvGrpSpPr/>
          <p:nvPr/>
        </p:nvGrpSpPr>
        <p:grpSpPr>
          <a:xfrm>
            <a:off x="83932" y="1019514"/>
            <a:ext cx="4689860" cy="5568997"/>
            <a:chOff x="83932" y="1019514"/>
            <a:chExt cx="4689860" cy="5568997"/>
          </a:xfrm>
        </p:grpSpPr>
        <p:pic>
          <p:nvPicPr>
            <p:cNvPr id="2" name="Picture 1">
              <a:extLst>
                <a:ext uri="{FF2B5EF4-FFF2-40B4-BE49-F238E27FC236}">
                  <a16:creationId xmlns:a16="http://schemas.microsoft.com/office/drawing/2014/main" id="{6B31134E-6476-D8DF-D24F-86510655DE0C}"/>
                </a:ext>
              </a:extLst>
            </p:cNvPr>
            <p:cNvPicPr>
              <a:picLocks noChangeAspect="1"/>
            </p:cNvPicPr>
            <p:nvPr/>
          </p:nvPicPr>
          <p:blipFill>
            <a:blip r:embed="rId4"/>
            <a:stretch>
              <a:fillRect/>
            </a:stretch>
          </p:blipFill>
          <p:spPr>
            <a:xfrm>
              <a:off x="83932" y="1019514"/>
              <a:ext cx="3524906" cy="2757371"/>
            </a:xfrm>
            <a:prstGeom prst="rect">
              <a:avLst/>
            </a:prstGeom>
          </p:spPr>
        </p:pic>
        <p:pic>
          <p:nvPicPr>
            <p:cNvPr id="3" name="Picture 2">
              <a:extLst>
                <a:ext uri="{FF2B5EF4-FFF2-40B4-BE49-F238E27FC236}">
                  <a16:creationId xmlns:a16="http://schemas.microsoft.com/office/drawing/2014/main" id="{E1CBE515-CAE9-4DA5-14E2-17E2A486BB04}"/>
                </a:ext>
              </a:extLst>
            </p:cNvPr>
            <p:cNvPicPr>
              <a:picLocks noChangeAspect="1"/>
            </p:cNvPicPr>
            <p:nvPr/>
          </p:nvPicPr>
          <p:blipFill>
            <a:blip r:embed="rId5"/>
            <a:stretch>
              <a:fillRect/>
            </a:stretch>
          </p:blipFill>
          <p:spPr>
            <a:xfrm>
              <a:off x="132793" y="3990144"/>
              <a:ext cx="3556781" cy="2598367"/>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B00011DF-C437-4113-9DC9-4B3590DE100D}"/>
                </a:ext>
              </a:extLst>
            </p:cNvPr>
            <p:cNvPicPr>
              <a:picLocks noChangeAspect="1"/>
            </p:cNvPicPr>
            <p:nvPr/>
          </p:nvPicPr>
          <p:blipFill>
            <a:blip r:embed="rId6"/>
            <a:stretch>
              <a:fillRect/>
            </a:stretch>
          </p:blipFill>
          <p:spPr>
            <a:xfrm>
              <a:off x="2281836" y="1649587"/>
              <a:ext cx="2491956" cy="3292125"/>
            </a:xfrm>
            <a:prstGeom prst="rect">
              <a:avLst/>
            </a:prstGeom>
            <a:ln w="9525">
              <a:solidFill>
                <a:schemeClr val="tx1"/>
              </a:solidFill>
            </a:ln>
          </p:spPr>
        </p:pic>
      </p:grpSp>
    </p:spTree>
    <p:extLst>
      <p:ext uri="{BB962C8B-B14F-4D97-AF65-F5344CB8AC3E}">
        <p14:creationId xmlns:p14="http://schemas.microsoft.com/office/powerpoint/2010/main" val="5177623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text&#10;&#10;Description automatically generated">
            <a:extLst>
              <a:ext uri="{FF2B5EF4-FFF2-40B4-BE49-F238E27FC236}">
                <a16:creationId xmlns:a16="http://schemas.microsoft.com/office/drawing/2014/main" id="{FDA24711-7DB4-7C45-695C-643F63730F27}"/>
              </a:ext>
            </a:extLst>
          </p:cNvPr>
          <p:cNvPicPr>
            <a:picLocks noChangeAspect="1"/>
          </p:cNvPicPr>
          <p:nvPr/>
        </p:nvPicPr>
        <p:blipFill>
          <a:blip r:embed="rId2"/>
          <a:stretch>
            <a:fillRect/>
          </a:stretch>
        </p:blipFill>
        <p:spPr>
          <a:xfrm>
            <a:off x="338637" y="321970"/>
            <a:ext cx="4801773" cy="6214059"/>
          </a:xfrm>
          <a:prstGeom prst="rect">
            <a:avLst/>
          </a:prstGeom>
          <a:ln>
            <a:solidFill>
              <a:schemeClr val="tx1"/>
            </a:solidFill>
          </a:ln>
        </p:spPr>
      </p:pic>
      <p:pic>
        <p:nvPicPr>
          <p:cNvPr id="6" name="Picture 5">
            <a:extLst>
              <a:ext uri="{FF2B5EF4-FFF2-40B4-BE49-F238E27FC236}">
                <a16:creationId xmlns:a16="http://schemas.microsoft.com/office/drawing/2014/main" id="{BD93E3E1-2A15-EB5E-EF45-9BECC5C08D17}"/>
              </a:ext>
            </a:extLst>
          </p:cNvPr>
          <p:cNvPicPr>
            <a:picLocks noChangeAspect="1" noChangeArrowheads="1"/>
          </p:cNvPicPr>
          <p:nvPr/>
        </p:nvPicPr>
        <p:blipFill>
          <a:blip r:embed="rId3"/>
          <a:srcRect/>
          <a:stretch/>
        </p:blipFill>
        <p:spPr bwMode="auto">
          <a:xfrm>
            <a:off x="10774305" y="0"/>
            <a:ext cx="1416723" cy="2216668"/>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F85C293E-7CBF-A9F8-0757-8F879A2C078E}"/>
              </a:ext>
            </a:extLst>
          </p:cNvPr>
          <p:cNvSpPr/>
          <p:nvPr/>
        </p:nvSpPr>
        <p:spPr>
          <a:xfrm rot="5400000">
            <a:off x="1401165" y="-1169735"/>
            <a:ext cx="2471058" cy="5007432"/>
          </a:xfrm>
          <a:prstGeom prst="ellipse">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1CD27B9D-F120-B6F5-C153-9406FB87A0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2789" y="2362682"/>
            <a:ext cx="6037084" cy="3395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06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ppt_x"/>
                                          </p:val>
                                        </p:tav>
                                        <p:tav tm="100000">
                                          <p:val>
                                            <p:strVal val="#ppt_x"/>
                                          </p:val>
                                        </p:tav>
                                      </p:tavLst>
                                    </p:anim>
                                    <p:anim calcmode="lin" valueType="num">
                                      <p:cBhvr additive="base">
                                        <p:cTn id="13"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next to a group of children in a classroom&#10;&#10;Description automatically generated">
            <a:extLst>
              <a:ext uri="{FF2B5EF4-FFF2-40B4-BE49-F238E27FC236}">
                <a16:creationId xmlns:a16="http://schemas.microsoft.com/office/drawing/2014/main" id="{196F57B2-F993-C8D2-DDEF-9F98DE305814}"/>
              </a:ext>
            </a:extLst>
          </p:cNvPr>
          <p:cNvPicPr>
            <a:picLocks noChangeAspect="1"/>
          </p:cNvPicPr>
          <p:nvPr/>
        </p:nvPicPr>
        <p:blipFill>
          <a:blip r:embed="rId3"/>
          <a:stretch>
            <a:fillRect/>
          </a:stretch>
        </p:blipFill>
        <p:spPr>
          <a:xfrm>
            <a:off x="5735052" y="1143001"/>
            <a:ext cx="4888832" cy="4888832"/>
          </a:xfrm>
          <a:prstGeom prst="rect">
            <a:avLst/>
          </a:prstGeom>
        </p:spPr>
      </p:pic>
      <p:sp>
        <p:nvSpPr>
          <p:cNvPr id="2" name="TextBox 1">
            <a:extLst>
              <a:ext uri="{FF2B5EF4-FFF2-40B4-BE49-F238E27FC236}">
                <a16:creationId xmlns:a16="http://schemas.microsoft.com/office/drawing/2014/main" id="{12AE813D-4FAB-BF21-960C-1E311487F70D}"/>
              </a:ext>
            </a:extLst>
          </p:cNvPr>
          <p:cNvSpPr txBox="1"/>
          <p:nvPr/>
        </p:nvSpPr>
        <p:spPr>
          <a:xfrm>
            <a:off x="806115" y="986591"/>
            <a:ext cx="4463716" cy="5262979"/>
          </a:xfrm>
          <a:prstGeom prst="rect">
            <a:avLst/>
          </a:prstGeom>
          <a:noFill/>
        </p:spPr>
        <p:txBody>
          <a:bodyPr wrap="square" rtlCol="0">
            <a:spAutoFit/>
          </a:bodyPr>
          <a:lstStyle/>
          <a:p>
            <a:r>
              <a:rPr lang="en-US" sz="4800"/>
              <a:t>How are you currently responding to challenging behaviors during instruction? </a:t>
            </a:r>
          </a:p>
        </p:txBody>
      </p:sp>
    </p:spTree>
    <p:extLst>
      <p:ext uri="{BB962C8B-B14F-4D97-AF65-F5344CB8AC3E}">
        <p14:creationId xmlns:p14="http://schemas.microsoft.com/office/powerpoint/2010/main" val="2741415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86317-280B-925F-793D-4FB69C4D4DB2}"/>
              </a:ext>
            </a:extLst>
          </p:cNvPr>
          <p:cNvSpPr>
            <a:spLocks noGrp="1"/>
          </p:cNvSpPr>
          <p:nvPr>
            <p:ph type="title"/>
          </p:nvPr>
        </p:nvSpPr>
        <p:spPr>
          <a:xfrm>
            <a:off x="831850" y="1709738"/>
            <a:ext cx="7735207" cy="2852737"/>
          </a:xfrm>
        </p:spPr>
        <p:txBody>
          <a:bodyPr>
            <a:normAutofit fontScale="90000"/>
          </a:bodyPr>
          <a:lstStyle/>
          <a:p>
            <a:r>
              <a:rPr lang="en-US"/>
              <a:t>6-Step Instructional Approach for </a:t>
            </a:r>
            <a:br>
              <a:rPr lang="en-US"/>
            </a:br>
            <a:r>
              <a:rPr lang="en-US"/>
              <a:t>Responding to Challenging Behavior</a:t>
            </a:r>
          </a:p>
        </p:txBody>
      </p:sp>
      <p:sp>
        <p:nvSpPr>
          <p:cNvPr id="3" name="Text Placeholder 2">
            <a:extLst>
              <a:ext uri="{FF2B5EF4-FFF2-40B4-BE49-F238E27FC236}">
                <a16:creationId xmlns:a16="http://schemas.microsoft.com/office/drawing/2014/main" id="{DFE591E4-DA11-9DBA-3570-C8F9669E1A57}"/>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03866A4D-3816-3525-2073-D2DAF1345B4C}"/>
              </a:ext>
            </a:extLst>
          </p:cNvPr>
          <p:cNvPicPr>
            <a:picLocks noChangeAspect="1" noChangeArrowheads="1"/>
          </p:cNvPicPr>
          <p:nvPr/>
        </p:nvPicPr>
        <p:blipFill>
          <a:blip r:embed="rId2"/>
          <a:srcRect/>
          <a:stretch/>
        </p:blipFill>
        <p:spPr bwMode="auto">
          <a:xfrm>
            <a:off x="8564745" y="1212332"/>
            <a:ext cx="3135551" cy="4906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353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071506-AE04-C6D6-EB57-EF768F5239A4}"/>
              </a:ext>
            </a:extLst>
          </p:cNvPr>
          <p:cNvPicPr>
            <a:picLocks noChangeAspect="1" noChangeArrowheads="1"/>
          </p:cNvPicPr>
          <p:nvPr/>
        </p:nvPicPr>
        <p:blipFill>
          <a:blip r:embed="rId2"/>
          <a:srcRect/>
          <a:stretch/>
        </p:blipFill>
        <p:spPr bwMode="auto">
          <a:xfrm>
            <a:off x="10704416" y="3317684"/>
            <a:ext cx="1148541" cy="1797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111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DAD6B2-4FF9-FEBB-D0E2-42E2888BE8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126" y="275402"/>
            <a:ext cx="10666806" cy="60000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97A07AE-8A2E-F0B2-BB1D-3F38B4137357}"/>
              </a:ext>
            </a:extLst>
          </p:cNvPr>
          <p:cNvSpPr/>
          <p:nvPr/>
        </p:nvSpPr>
        <p:spPr>
          <a:xfrm>
            <a:off x="1658280" y="5073805"/>
            <a:ext cx="8664498" cy="780585"/>
          </a:xfrm>
          <a:prstGeom prst="rect">
            <a:avLst/>
          </a:prstGeom>
          <a:noFill/>
          <a:ln w="762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2668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81ED2-3237-457C-9ADF-EC90A766FA4B}"/>
              </a:ext>
            </a:extLst>
          </p:cNvPr>
          <p:cNvSpPr txBox="1">
            <a:spLocks/>
          </p:cNvSpPr>
          <p:nvPr/>
        </p:nvSpPr>
        <p:spPr>
          <a:xfrm>
            <a:off x="448138" y="364716"/>
            <a:ext cx="10512787" cy="1155325"/>
          </a:xfrm>
          <a:prstGeom prst="rect">
            <a:avLst/>
          </a:prstGeom>
        </p:spPr>
        <p:txBody>
          <a:bodyPr lIns="91440" tIns="45720" rIns="91440" bIns="45720" anchor="t">
            <a:normAutofit fontScale="97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dirty="0"/>
              <a:t>How Do I Implement a 6-Step Instructional Approach at My School?</a:t>
            </a:r>
          </a:p>
        </p:txBody>
      </p:sp>
      <p:sp>
        <p:nvSpPr>
          <p:cNvPr id="3" name="Freeform: Shape 2">
            <a:extLst>
              <a:ext uri="{FF2B5EF4-FFF2-40B4-BE49-F238E27FC236}">
                <a16:creationId xmlns:a16="http://schemas.microsoft.com/office/drawing/2014/main" id="{DCFA8C12-49D2-4157-96C2-F4CE0B60A460}"/>
              </a:ext>
            </a:extLst>
          </p:cNvPr>
          <p:cNvSpPr/>
          <p:nvPr/>
        </p:nvSpPr>
        <p:spPr>
          <a:xfrm>
            <a:off x="2795450" y="1719541"/>
            <a:ext cx="8561485" cy="375546"/>
          </a:xfrm>
          <a:custGeom>
            <a:avLst/>
            <a:gdLst>
              <a:gd name="connsiteX0" fmla="*/ 107250 w 643485"/>
              <a:gd name="connsiteY0" fmla="*/ 0 h 8561485"/>
              <a:gd name="connsiteX1" fmla="*/ 536235 w 643485"/>
              <a:gd name="connsiteY1" fmla="*/ 0 h 8561485"/>
              <a:gd name="connsiteX2" fmla="*/ 643485 w 643485"/>
              <a:gd name="connsiteY2" fmla="*/ 107250 h 8561485"/>
              <a:gd name="connsiteX3" fmla="*/ 643485 w 643485"/>
              <a:gd name="connsiteY3" fmla="*/ 8561485 h 8561485"/>
              <a:gd name="connsiteX4" fmla="*/ 643485 w 643485"/>
              <a:gd name="connsiteY4" fmla="*/ 8561485 h 8561485"/>
              <a:gd name="connsiteX5" fmla="*/ 0 w 643485"/>
              <a:gd name="connsiteY5" fmla="*/ 8561485 h 8561485"/>
              <a:gd name="connsiteX6" fmla="*/ 0 w 643485"/>
              <a:gd name="connsiteY6" fmla="*/ 8561485 h 8561485"/>
              <a:gd name="connsiteX7" fmla="*/ 0 w 643485"/>
              <a:gd name="connsiteY7" fmla="*/ 107250 h 8561485"/>
              <a:gd name="connsiteX8" fmla="*/ 107250 w 643485"/>
              <a:gd name="connsiteY8" fmla="*/ 0 h 856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1485">
                <a:moveTo>
                  <a:pt x="643485" y="1426952"/>
                </a:moveTo>
                <a:lnTo>
                  <a:pt x="643485" y="7134533"/>
                </a:lnTo>
                <a:cubicBezTo>
                  <a:pt x="643485" y="7922619"/>
                  <a:pt x="639876" y="8561478"/>
                  <a:pt x="635424" y="8561478"/>
                </a:cubicBezTo>
                <a:lnTo>
                  <a:pt x="0" y="8561478"/>
                </a:lnTo>
                <a:lnTo>
                  <a:pt x="0" y="8561478"/>
                </a:lnTo>
                <a:lnTo>
                  <a:pt x="0" y="7"/>
                </a:lnTo>
                <a:lnTo>
                  <a:pt x="0" y="7"/>
                </a:lnTo>
                <a:lnTo>
                  <a:pt x="635424" y="7"/>
                </a:lnTo>
                <a:cubicBezTo>
                  <a:pt x="639876" y="7"/>
                  <a:pt x="643485" y="638866"/>
                  <a:pt x="643485" y="1426952"/>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7" numCol="1" spcCol="1270" anchor="ctr" anchorCtr="0">
            <a:noAutofit/>
          </a:bodyPr>
          <a:lstStyle/>
          <a:p>
            <a:pPr marL="228600" lvl="1" indent="-228600" defTabSz="933450">
              <a:lnSpc>
                <a:spcPct val="90000"/>
              </a:lnSpc>
              <a:spcBef>
                <a:spcPct val="0"/>
              </a:spcBef>
              <a:spcAft>
                <a:spcPct val="15000"/>
              </a:spcAft>
            </a:pPr>
            <a:r>
              <a:rPr lang="en-US" sz="2400"/>
              <a:t>Show empathy</a:t>
            </a:r>
            <a:endParaRPr lang="en-US" sz="2400" kern="1200"/>
          </a:p>
        </p:txBody>
      </p:sp>
      <p:sp>
        <p:nvSpPr>
          <p:cNvPr id="4" name="Freeform: Shape 3">
            <a:extLst>
              <a:ext uri="{FF2B5EF4-FFF2-40B4-BE49-F238E27FC236}">
                <a16:creationId xmlns:a16="http://schemas.microsoft.com/office/drawing/2014/main" id="{9B574C6B-F1B6-4C24-87A7-7FE323263B0B}"/>
              </a:ext>
            </a:extLst>
          </p:cNvPr>
          <p:cNvSpPr/>
          <p:nvPr/>
        </p:nvSpPr>
        <p:spPr>
          <a:xfrm>
            <a:off x="847783" y="1676123"/>
            <a:ext cx="1947673" cy="469433"/>
          </a:xfrm>
          <a:custGeom>
            <a:avLst/>
            <a:gdLst>
              <a:gd name="connsiteX0" fmla="*/ 0 w 1947673"/>
              <a:gd name="connsiteY0" fmla="*/ 134062 h 804356"/>
              <a:gd name="connsiteX1" fmla="*/ 134062 w 1947673"/>
              <a:gd name="connsiteY1" fmla="*/ 0 h 804356"/>
              <a:gd name="connsiteX2" fmla="*/ 1813611 w 1947673"/>
              <a:gd name="connsiteY2" fmla="*/ 0 h 804356"/>
              <a:gd name="connsiteX3" fmla="*/ 1947673 w 1947673"/>
              <a:gd name="connsiteY3" fmla="*/ 134062 h 804356"/>
              <a:gd name="connsiteX4" fmla="*/ 1947673 w 1947673"/>
              <a:gd name="connsiteY4" fmla="*/ 670294 h 804356"/>
              <a:gd name="connsiteX5" fmla="*/ 1813611 w 1947673"/>
              <a:gd name="connsiteY5" fmla="*/ 804356 h 804356"/>
              <a:gd name="connsiteX6" fmla="*/ 134062 w 1947673"/>
              <a:gd name="connsiteY6" fmla="*/ 804356 h 804356"/>
              <a:gd name="connsiteX7" fmla="*/ 0 w 1947673"/>
              <a:gd name="connsiteY7" fmla="*/ 670294 h 804356"/>
              <a:gd name="connsiteX8" fmla="*/ 0 w 1947673"/>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73" h="804356">
                <a:moveTo>
                  <a:pt x="0" y="134062"/>
                </a:moveTo>
                <a:cubicBezTo>
                  <a:pt x="0" y="60022"/>
                  <a:pt x="60022" y="0"/>
                  <a:pt x="134062" y="0"/>
                </a:cubicBezTo>
                <a:lnTo>
                  <a:pt x="1813611" y="0"/>
                </a:lnTo>
                <a:cubicBezTo>
                  <a:pt x="1887651" y="0"/>
                  <a:pt x="1947673" y="60022"/>
                  <a:pt x="1947673" y="134062"/>
                </a:cubicBezTo>
                <a:lnTo>
                  <a:pt x="1947673" y="670294"/>
                </a:lnTo>
                <a:cubicBezTo>
                  <a:pt x="1947673" y="744334"/>
                  <a:pt x="1887651" y="804356"/>
                  <a:pt x="1813611"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1</a:t>
            </a:r>
          </a:p>
        </p:txBody>
      </p:sp>
      <p:sp>
        <p:nvSpPr>
          <p:cNvPr id="5" name="Freeform: Shape 4">
            <a:extLst>
              <a:ext uri="{FF2B5EF4-FFF2-40B4-BE49-F238E27FC236}">
                <a16:creationId xmlns:a16="http://schemas.microsoft.com/office/drawing/2014/main" id="{3C5E3D50-E5FF-4DCE-A49A-F846EB719BC2}"/>
              </a:ext>
            </a:extLst>
          </p:cNvPr>
          <p:cNvSpPr/>
          <p:nvPr/>
        </p:nvSpPr>
        <p:spPr>
          <a:xfrm>
            <a:off x="2801153" y="2387820"/>
            <a:ext cx="8569863" cy="375547"/>
          </a:xfrm>
          <a:custGeom>
            <a:avLst/>
            <a:gdLst>
              <a:gd name="connsiteX0" fmla="*/ 107250 w 643485"/>
              <a:gd name="connsiteY0" fmla="*/ 0 h 8569862"/>
              <a:gd name="connsiteX1" fmla="*/ 536235 w 643485"/>
              <a:gd name="connsiteY1" fmla="*/ 0 h 8569862"/>
              <a:gd name="connsiteX2" fmla="*/ 643485 w 643485"/>
              <a:gd name="connsiteY2" fmla="*/ 107250 h 8569862"/>
              <a:gd name="connsiteX3" fmla="*/ 643485 w 643485"/>
              <a:gd name="connsiteY3" fmla="*/ 8569862 h 8569862"/>
              <a:gd name="connsiteX4" fmla="*/ 643485 w 643485"/>
              <a:gd name="connsiteY4" fmla="*/ 8569862 h 8569862"/>
              <a:gd name="connsiteX5" fmla="*/ 0 w 643485"/>
              <a:gd name="connsiteY5" fmla="*/ 8569862 h 8569862"/>
              <a:gd name="connsiteX6" fmla="*/ 0 w 643485"/>
              <a:gd name="connsiteY6" fmla="*/ 8569862 h 8569862"/>
              <a:gd name="connsiteX7" fmla="*/ 0 w 643485"/>
              <a:gd name="connsiteY7" fmla="*/ 107250 h 8569862"/>
              <a:gd name="connsiteX8" fmla="*/ 107250 w 643485"/>
              <a:gd name="connsiteY8" fmla="*/ 0 h 856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9862">
                <a:moveTo>
                  <a:pt x="643485" y="1428348"/>
                </a:moveTo>
                <a:lnTo>
                  <a:pt x="643485" y="7141514"/>
                </a:lnTo>
                <a:cubicBezTo>
                  <a:pt x="643485" y="7930371"/>
                  <a:pt x="639880" y="8569855"/>
                  <a:pt x="635432" y="8569855"/>
                </a:cubicBezTo>
                <a:lnTo>
                  <a:pt x="0" y="8569855"/>
                </a:lnTo>
                <a:lnTo>
                  <a:pt x="0" y="8569855"/>
                </a:lnTo>
                <a:lnTo>
                  <a:pt x="0" y="7"/>
                </a:lnTo>
                <a:lnTo>
                  <a:pt x="0" y="7"/>
                </a:lnTo>
                <a:lnTo>
                  <a:pt x="635432" y="7"/>
                </a:lnTo>
                <a:cubicBezTo>
                  <a:pt x="639880" y="7"/>
                  <a:pt x="643485" y="639491"/>
                  <a:pt x="643485" y="1428348"/>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5237" rIns="279062" bIns="155238" numCol="1" spcCol="1270" anchor="ctr" anchorCtr="0">
            <a:noAutofit/>
          </a:bodyPr>
          <a:lstStyle/>
          <a:p>
            <a:pPr marL="228600" lvl="1" indent="-228600" defTabSz="933450">
              <a:lnSpc>
                <a:spcPct val="90000"/>
              </a:lnSpc>
              <a:spcBef>
                <a:spcPct val="0"/>
              </a:spcBef>
              <a:spcAft>
                <a:spcPct val="15000"/>
              </a:spcAft>
            </a:pPr>
            <a:r>
              <a:rPr lang="en-US" sz="2400">
                <a:latin typeface="Arial" panose="020B0604020202020204"/>
              </a:rPr>
              <a:t>Maintain the flow of instruction</a:t>
            </a:r>
            <a:endParaRPr lang="en-US" sz="2400" b="0" kern="1200">
              <a:solidFill>
                <a:prstClr val="black">
                  <a:hueOff val="0"/>
                  <a:satOff val="0"/>
                  <a:lumOff val="0"/>
                  <a:alphaOff val="0"/>
                </a:prstClr>
              </a:solidFill>
              <a:latin typeface="Arial" panose="020B0604020202020204"/>
              <a:ea typeface="+mn-ea"/>
              <a:cs typeface="+mn-cs"/>
            </a:endParaRPr>
          </a:p>
        </p:txBody>
      </p:sp>
      <p:sp>
        <p:nvSpPr>
          <p:cNvPr id="6" name="Freeform: Shape 5">
            <a:extLst>
              <a:ext uri="{FF2B5EF4-FFF2-40B4-BE49-F238E27FC236}">
                <a16:creationId xmlns:a16="http://schemas.microsoft.com/office/drawing/2014/main" id="{50F7EFB8-289C-45F8-8B22-240FCF85CCF2}"/>
              </a:ext>
            </a:extLst>
          </p:cNvPr>
          <p:cNvSpPr/>
          <p:nvPr/>
        </p:nvSpPr>
        <p:spPr>
          <a:xfrm>
            <a:off x="857285" y="2351134"/>
            <a:ext cx="1943868" cy="469433"/>
          </a:xfrm>
          <a:custGeom>
            <a:avLst/>
            <a:gdLst>
              <a:gd name="connsiteX0" fmla="*/ 0 w 1943868"/>
              <a:gd name="connsiteY0" fmla="*/ 134062 h 804356"/>
              <a:gd name="connsiteX1" fmla="*/ 134062 w 1943868"/>
              <a:gd name="connsiteY1" fmla="*/ 0 h 804356"/>
              <a:gd name="connsiteX2" fmla="*/ 1809806 w 1943868"/>
              <a:gd name="connsiteY2" fmla="*/ 0 h 804356"/>
              <a:gd name="connsiteX3" fmla="*/ 1943868 w 1943868"/>
              <a:gd name="connsiteY3" fmla="*/ 134062 h 804356"/>
              <a:gd name="connsiteX4" fmla="*/ 1943868 w 1943868"/>
              <a:gd name="connsiteY4" fmla="*/ 670294 h 804356"/>
              <a:gd name="connsiteX5" fmla="*/ 1809806 w 1943868"/>
              <a:gd name="connsiteY5" fmla="*/ 804356 h 804356"/>
              <a:gd name="connsiteX6" fmla="*/ 134062 w 1943868"/>
              <a:gd name="connsiteY6" fmla="*/ 804356 h 804356"/>
              <a:gd name="connsiteX7" fmla="*/ 0 w 1943868"/>
              <a:gd name="connsiteY7" fmla="*/ 670294 h 804356"/>
              <a:gd name="connsiteX8" fmla="*/ 0 w 1943868"/>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868" h="804356">
                <a:moveTo>
                  <a:pt x="0" y="134062"/>
                </a:moveTo>
                <a:cubicBezTo>
                  <a:pt x="0" y="60022"/>
                  <a:pt x="60022" y="0"/>
                  <a:pt x="134062" y="0"/>
                </a:cubicBezTo>
                <a:lnTo>
                  <a:pt x="1809806" y="0"/>
                </a:lnTo>
                <a:cubicBezTo>
                  <a:pt x="1883846" y="0"/>
                  <a:pt x="1943868" y="60022"/>
                  <a:pt x="1943868" y="134062"/>
                </a:cubicBezTo>
                <a:lnTo>
                  <a:pt x="1943868" y="670294"/>
                </a:lnTo>
                <a:cubicBezTo>
                  <a:pt x="1943868" y="744334"/>
                  <a:pt x="1883846" y="804356"/>
                  <a:pt x="1809806"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2</a:t>
            </a:r>
          </a:p>
        </p:txBody>
      </p:sp>
      <p:sp>
        <p:nvSpPr>
          <p:cNvPr id="7" name="Freeform: Shape 6">
            <a:extLst>
              <a:ext uri="{FF2B5EF4-FFF2-40B4-BE49-F238E27FC236}">
                <a16:creationId xmlns:a16="http://schemas.microsoft.com/office/drawing/2014/main" id="{884B116E-A448-49F2-909A-BCE0D8484C45}"/>
              </a:ext>
            </a:extLst>
          </p:cNvPr>
          <p:cNvSpPr/>
          <p:nvPr/>
        </p:nvSpPr>
        <p:spPr>
          <a:xfrm>
            <a:off x="2804964" y="3056098"/>
            <a:ext cx="8560355" cy="716078"/>
          </a:xfrm>
          <a:custGeom>
            <a:avLst/>
            <a:gdLst>
              <a:gd name="connsiteX0" fmla="*/ 107250 w 643485"/>
              <a:gd name="connsiteY0" fmla="*/ 0 h 8560355"/>
              <a:gd name="connsiteX1" fmla="*/ 536235 w 643485"/>
              <a:gd name="connsiteY1" fmla="*/ 0 h 8560355"/>
              <a:gd name="connsiteX2" fmla="*/ 643485 w 643485"/>
              <a:gd name="connsiteY2" fmla="*/ 107250 h 8560355"/>
              <a:gd name="connsiteX3" fmla="*/ 643485 w 643485"/>
              <a:gd name="connsiteY3" fmla="*/ 8560355 h 8560355"/>
              <a:gd name="connsiteX4" fmla="*/ 643485 w 643485"/>
              <a:gd name="connsiteY4" fmla="*/ 8560355 h 8560355"/>
              <a:gd name="connsiteX5" fmla="*/ 0 w 643485"/>
              <a:gd name="connsiteY5" fmla="*/ 8560355 h 8560355"/>
              <a:gd name="connsiteX6" fmla="*/ 0 w 643485"/>
              <a:gd name="connsiteY6" fmla="*/ 8560355 h 8560355"/>
              <a:gd name="connsiteX7" fmla="*/ 0 w 643485"/>
              <a:gd name="connsiteY7" fmla="*/ 107250 h 8560355"/>
              <a:gd name="connsiteX8" fmla="*/ 107250 w 643485"/>
              <a:gd name="connsiteY8" fmla="*/ 0 h 8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0355">
                <a:moveTo>
                  <a:pt x="643485" y="1426764"/>
                </a:moveTo>
                <a:lnTo>
                  <a:pt x="643485" y="7133591"/>
                </a:lnTo>
                <a:cubicBezTo>
                  <a:pt x="643485" y="7921574"/>
                  <a:pt x="639876" y="8560348"/>
                  <a:pt x="635423" y="8560348"/>
                </a:cubicBezTo>
                <a:lnTo>
                  <a:pt x="0" y="8560348"/>
                </a:lnTo>
                <a:lnTo>
                  <a:pt x="0" y="8560348"/>
                </a:lnTo>
                <a:lnTo>
                  <a:pt x="0" y="7"/>
                </a:lnTo>
                <a:lnTo>
                  <a:pt x="0" y="7"/>
                </a:lnTo>
                <a:lnTo>
                  <a:pt x="635423" y="7"/>
                </a:lnTo>
                <a:cubicBezTo>
                  <a:pt x="639876" y="7"/>
                  <a:pt x="643485" y="638781"/>
                  <a:pt x="643485" y="1426764"/>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7" numCol="1" spcCol="1270" anchor="ctr" anchorCtr="0">
            <a:noAutofit/>
          </a:bodyPr>
          <a:lstStyle/>
          <a:p>
            <a:pPr marL="228600" lvl="1" indent="-228600" defTabSz="933450">
              <a:lnSpc>
                <a:spcPct val="90000"/>
              </a:lnSpc>
              <a:spcBef>
                <a:spcPct val="0"/>
              </a:spcBef>
              <a:spcAft>
                <a:spcPct val="15000"/>
              </a:spcAft>
            </a:pPr>
            <a:r>
              <a:rPr lang="en-US" sz="2400">
                <a:latin typeface="Arial" panose="020B0604020202020204"/>
              </a:rPr>
              <a:t>Acknowledge other students meeting expectations</a:t>
            </a:r>
            <a:endParaRPr lang="en-US" sz="2400" b="0" kern="1200">
              <a:latin typeface="Arial" panose="020B0604020202020204"/>
              <a:ea typeface="+mn-ea"/>
              <a:cs typeface="+mn-cs"/>
            </a:endParaRPr>
          </a:p>
        </p:txBody>
      </p:sp>
      <p:sp>
        <p:nvSpPr>
          <p:cNvPr id="8" name="Freeform: Shape 7">
            <a:extLst>
              <a:ext uri="{FF2B5EF4-FFF2-40B4-BE49-F238E27FC236}">
                <a16:creationId xmlns:a16="http://schemas.microsoft.com/office/drawing/2014/main" id="{4FB59BBA-6C0F-4069-86F2-A89DCBED0599}"/>
              </a:ext>
            </a:extLst>
          </p:cNvPr>
          <p:cNvSpPr/>
          <p:nvPr/>
        </p:nvSpPr>
        <p:spPr>
          <a:xfrm>
            <a:off x="868716" y="3165239"/>
            <a:ext cx="1947683" cy="483997"/>
          </a:xfrm>
          <a:custGeom>
            <a:avLst/>
            <a:gdLst>
              <a:gd name="connsiteX0" fmla="*/ 0 w 1947683"/>
              <a:gd name="connsiteY0" fmla="*/ 134062 h 804356"/>
              <a:gd name="connsiteX1" fmla="*/ 134062 w 1947683"/>
              <a:gd name="connsiteY1" fmla="*/ 0 h 804356"/>
              <a:gd name="connsiteX2" fmla="*/ 1813621 w 1947683"/>
              <a:gd name="connsiteY2" fmla="*/ 0 h 804356"/>
              <a:gd name="connsiteX3" fmla="*/ 1947683 w 1947683"/>
              <a:gd name="connsiteY3" fmla="*/ 134062 h 804356"/>
              <a:gd name="connsiteX4" fmla="*/ 1947683 w 1947683"/>
              <a:gd name="connsiteY4" fmla="*/ 670294 h 804356"/>
              <a:gd name="connsiteX5" fmla="*/ 1813621 w 1947683"/>
              <a:gd name="connsiteY5" fmla="*/ 804356 h 804356"/>
              <a:gd name="connsiteX6" fmla="*/ 134062 w 1947683"/>
              <a:gd name="connsiteY6" fmla="*/ 804356 h 804356"/>
              <a:gd name="connsiteX7" fmla="*/ 0 w 1947683"/>
              <a:gd name="connsiteY7" fmla="*/ 670294 h 804356"/>
              <a:gd name="connsiteX8" fmla="*/ 0 w 1947683"/>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83" h="804356">
                <a:moveTo>
                  <a:pt x="0" y="134062"/>
                </a:moveTo>
                <a:cubicBezTo>
                  <a:pt x="0" y="60022"/>
                  <a:pt x="60022" y="0"/>
                  <a:pt x="134062" y="0"/>
                </a:cubicBezTo>
                <a:lnTo>
                  <a:pt x="1813621" y="0"/>
                </a:lnTo>
                <a:cubicBezTo>
                  <a:pt x="1887661" y="0"/>
                  <a:pt x="1947683" y="60022"/>
                  <a:pt x="1947683" y="134062"/>
                </a:cubicBezTo>
                <a:lnTo>
                  <a:pt x="1947683" y="670294"/>
                </a:lnTo>
                <a:cubicBezTo>
                  <a:pt x="1947683" y="744334"/>
                  <a:pt x="1887661" y="804356"/>
                  <a:pt x="1813621"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3</a:t>
            </a:r>
          </a:p>
        </p:txBody>
      </p:sp>
      <p:sp>
        <p:nvSpPr>
          <p:cNvPr id="9" name="Freeform: Shape 8">
            <a:extLst>
              <a:ext uri="{FF2B5EF4-FFF2-40B4-BE49-F238E27FC236}">
                <a16:creationId xmlns:a16="http://schemas.microsoft.com/office/drawing/2014/main" id="{CAC2700B-253D-4A3E-B6F7-8D46877BF19B}"/>
              </a:ext>
            </a:extLst>
          </p:cNvPr>
          <p:cNvSpPr/>
          <p:nvPr/>
        </p:nvSpPr>
        <p:spPr>
          <a:xfrm>
            <a:off x="2804964" y="4115832"/>
            <a:ext cx="8560355" cy="375546"/>
          </a:xfrm>
          <a:custGeom>
            <a:avLst/>
            <a:gdLst>
              <a:gd name="connsiteX0" fmla="*/ 107250 w 643485"/>
              <a:gd name="connsiteY0" fmla="*/ 0 h 8560355"/>
              <a:gd name="connsiteX1" fmla="*/ 536235 w 643485"/>
              <a:gd name="connsiteY1" fmla="*/ 0 h 8560355"/>
              <a:gd name="connsiteX2" fmla="*/ 643485 w 643485"/>
              <a:gd name="connsiteY2" fmla="*/ 107250 h 8560355"/>
              <a:gd name="connsiteX3" fmla="*/ 643485 w 643485"/>
              <a:gd name="connsiteY3" fmla="*/ 8560355 h 8560355"/>
              <a:gd name="connsiteX4" fmla="*/ 643485 w 643485"/>
              <a:gd name="connsiteY4" fmla="*/ 8560355 h 8560355"/>
              <a:gd name="connsiteX5" fmla="*/ 0 w 643485"/>
              <a:gd name="connsiteY5" fmla="*/ 8560355 h 8560355"/>
              <a:gd name="connsiteX6" fmla="*/ 0 w 643485"/>
              <a:gd name="connsiteY6" fmla="*/ 8560355 h 8560355"/>
              <a:gd name="connsiteX7" fmla="*/ 0 w 643485"/>
              <a:gd name="connsiteY7" fmla="*/ 107250 h 8560355"/>
              <a:gd name="connsiteX8" fmla="*/ 107250 w 643485"/>
              <a:gd name="connsiteY8" fmla="*/ 0 h 8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0355">
                <a:moveTo>
                  <a:pt x="643485" y="1426764"/>
                </a:moveTo>
                <a:lnTo>
                  <a:pt x="643485" y="7133591"/>
                </a:lnTo>
                <a:cubicBezTo>
                  <a:pt x="643485" y="7921574"/>
                  <a:pt x="639876" y="8560348"/>
                  <a:pt x="635423" y="8560348"/>
                </a:cubicBezTo>
                <a:lnTo>
                  <a:pt x="0" y="8560348"/>
                </a:lnTo>
                <a:lnTo>
                  <a:pt x="0" y="8560348"/>
                </a:lnTo>
                <a:lnTo>
                  <a:pt x="0" y="7"/>
                </a:lnTo>
                <a:lnTo>
                  <a:pt x="0" y="7"/>
                </a:lnTo>
                <a:lnTo>
                  <a:pt x="635423" y="7"/>
                </a:lnTo>
                <a:cubicBezTo>
                  <a:pt x="639876" y="7"/>
                  <a:pt x="643485" y="638781"/>
                  <a:pt x="643485" y="1426764"/>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7" numCol="1" spcCol="1270" anchor="ctr" anchorCtr="0">
            <a:noAutofit/>
          </a:bodyPr>
          <a:lstStyle/>
          <a:p>
            <a:pPr marL="0" lvl="1" defTabSz="933450">
              <a:lnSpc>
                <a:spcPct val="90000"/>
              </a:lnSpc>
              <a:spcBef>
                <a:spcPct val="0"/>
              </a:spcBef>
              <a:spcAft>
                <a:spcPct val="15000"/>
              </a:spcAft>
            </a:pPr>
            <a:r>
              <a:rPr lang="en-US" sz="2400" b="0" kern="1200"/>
              <a:t>Redirect and reteach expected behavior</a:t>
            </a:r>
          </a:p>
        </p:txBody>
      </p:sp>
      <p:sp>
        <p:nvSpPr>
          <p:cNvPr id="10" name="Freeform: Shape 9">
            <a:extLst>
              <a:ext uri="{FF2B5EF4-FFF2-40B4-BE49-F238E27FC236}">
                <a16:creationId xmlns:a16="http://schemas.microsoft.com/office/drawing/2014/main" id="{ACADF038-B698-4063-BEE3-38AF52FAD8DD}"/>
              </a:ext>
            </a:extLst>
          </p:cNvPr>
          <p:cNvSpPr/>
          <p:nvPr/>
        </p:nvSpPr>
        <p:spPr>
          <a:xfrm>
            <a:off x="857285" y="4058318"/>
            <a:ext cx="1947678" cy="469433"/>
          </a:xfrm>
          <a:custGeom>
            <a:avLst/>
            <a:gdLst>
              <a:gd name="connsiteX0" fmla="*/ 0 w 1947678"/>
              <a:gd name="connsiteY0" fmla="*/ 134062 h 804356"/>
              <a:gd name="connsiteX1" fmla="*/ 134062 w 1947678"/>
              <a:gd name="connsiteY1" fmla="*/ 0 h 804356"/>
              <a:gd name="connsiteX2" fmla="*/ 1813616 w 1947678"/>
              <a:gd name="connsiteY2" fmla="*/ 0 h 804356"/>
              <a:gd name="connsiteX3" fmla="*/ 1947678 w 1947678"/>
              <a:gd name="connsiteY3" fmla="*/ 134062 h 804356"/>
              <a:gd name="connsiteX4" fmla="*/ 1947678 w 1947678"/>
              <a:gd name="connsiteY4" fmla="*/ 670294 h 804356"/>
              <a:gd name="connsiteX5" fmla="*/ 1813616 w 1947678"/>
              <a:gd name="connsiteY5" fmla="*/ 804356 h 804356"/>
              <a:gd name="connsiteX6" fmla="*/ 134062 w 1947678"/>
              <a:gd name="connsiteY6" fmla="*/ 804356 h 804356"/>
              <a:gd name="connsiteX7" fmla="*/ 0 w 1947678"/>
              <a:gd name="connsiteY7" fmla="*/ 670294 h 804356"/>
              <a:gd name="connsiteX8" fmla="*/ 0 w 1947678"/>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78" h="804356">
                <a:moveTo>
                  <a:pt x="0" y="134062"/>
                </a:moveTo>
                <a:cubicBezTo>
                  <a:pt x="0" y="60022"/>
                  <a:pt x="60022" y="0"/>
                  <a:pt x="134062" y="0"/>
                </a:cubicBezTo>
                <a:lnTo>
                  <a:pt x="1813616" y="0"/>
                </a:lnTo>
                <a:cubicBezTo>
                  <a:pt x="1887656" y="0"/>
                  <a:pt x="1947678" y="60022"/>
                  <a:pt x="1947678" y="134062"/>
                </a:cubicBezTo>
                <a:lnTo>
                  <a:pt x="1947678" y="670294"/>
                </a:lnTo>
                <a:cubicBezTo>
                  <a:pt x="1947678" y="744334"/>
                  <a:pt x="1887656" y="804356"/>
                  <a:pt x="1813616"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4</a:t>
            </a:r>
          </a:p>
        </p:txBody>
      </p:sp>
      <p:sp>
        <p:nvSpPr>
          <p:cNvPr id="11" name="Freeform: Shape 10">
            <a:extLst>
              <a:ext uri="{FF2B5EF4-FFF2-40B4-BE49-F238E27FC236}">
                <a16:creationId xmlns:a16="http://schemas.microsoft.com/office/drawing/2014/main" id="{929C7634-5C8D-49BB-84A3-9239F7F222FE}"/>
              </a:ext>
            </a:extLst>
          </p:cNvPr>
          <p:cNvSpPr/>
          <p:nvPr/>
        </p:nvSpPr>
        <p:spPr>
          <a:xfrm>
            <a:off x="2816395" y="4776566"/>
            <a:ext cx="8560355" cy="375547"/>
          </a:xfrm>
          <a:custGeom>
            <a:avLst/>
            <a:gdLst>
              <a:gd name="connsiteX0" fmla="*/ 107250 w 643485"/>
              <a:gd name="connsiteY0" fmla="*/ 0 h 8560355"/>
              <a:gd name="connsiteX1" fmla="*/ 536235 w 643485"/>
              <a:gd name="connsiteY1" fmla="*/ 0 h 8560355"/>
              <a:gd name="connsiteX2" fmla="*/ 643485 w 643485"/>
              <a:gd name="connsiteY2" fmla="*/ 107250 h 8560355"/>
              <a:gd name="connsiteX3" fmla="*/ 643485 w 643485"/>
              <a:gd name="connsiteY3" fmla="*/ 8560355 h 8560355"/>
              <a:gd name="connsiteX4" fmla="*/ 643485 w 643485"/>
              <a:gd name="connsiteY4" fmla="*/ 8560355 h 8560355"/>
              <a:gd name="connsiteX5" fmla="*/ 0 w 643485"/>
              <a:gd name="connsiteY5" fmla="*/ 8560355 h 8560355"/>
              <a:gd name="connsiteX6" fmla="*/ 0 w 643485"/>
              <a:gd name="connsiteY6" fmla="*/ 8560355 h 8560355"/>
              <a:gd name="connsiteX7" fmla="*/ 0 w 643485"/>
              <a:gd name="connsiteY7" fmla="*/ 107250 h 8560355"/>
              <a:gd name="connsiteX8" fmla="*/ 107250 w 643485"/>
              <a:gd name="connsiteY8" fmla="*/ 0 h 8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0355">
                <a:moveTo>
                  <a:pt x="643485" y="1426764"/>
                </a:moveTo>
                <a:lnTo>
                  <a:pt x="643485" y="7133591"/>
                </a:lnTo>
                <a:cubicBezTo>
                  <a:pt x="643485" y="7921574"/>
                  <a:pt x="639876" y="8560348"/>
                  <a:pt x="635423" y="8560348"/>
                </a:cubicBezTo>
                <a:lnTo>
                  <a:pt x="0" y="8560348"/>
                </a:lnTo>
                <a:lnTo>
                  <a:pt x="0" y="8560348"/>
                </a:lnTo>
                <a:lnTo>
                  <a:pt x="0" y="7"/>
                </a:lnTo>
                <a:lnTo>
                  <a:pt x="0" y="7"/>
                </a:lnTo>
                <a:lnTo>
                  <a:pt x="635423" y="7"/>
                </a:lnTo>
                <a:cubicBezTo>
                  <a:pt x="639876" y="7"/>
                  <a:pt x="643485" y="638781"/>
                  <a:pt x="643485" y="1426764"/>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8" numCol="1" spcCol="1270" anchor="ctr" anchorCtr="0">
            <a:noAutofit/>
          </a:bodyPr>
          <a:lstStyle/>
          <a:p>
            <a:pPr marL="228600" lvl="1" indent="-228600" defTabSz="933450">
              <a:lnSpc>
                <a:spcPct val="90000"/>
              </a:lnSpc>
              <a:spcBef>
                <a:spcPct val="0"/>
              </a:spcBef>
              <a:spcAft>
                <a:spcPct val="15000"/>
              </a:spcAft>
            </a:pPr>
            <a:r>
              <a:rPr lang="en-US" sz="2400">
                <a:cs typeface="Arial"/>
              </a:rPr>
              <a:t>Allow time and space</a:t>
            </a:r>
            <a:endParaRPr lang="en-US" sz="2400" b="0" kern="1200">
              <a:cs typeface="Arial"/>
            </a:endParaRPr>
          </a:p>
        </p:txBody>
      </p:sp>
      <p:sp>
        <p:nvSpPr>
          <p:cNvPr id="12" name="Freeform: Shape 11">
            <a:extLst>
              <a:ext uri="{FF2B5EF4-FFF2-40B4-BE49-F238E27FC236}">
                <a16:creationId xmlns:a16="http://schemas.microsoft.com/office/drawing/2014/main" id="{67FCC390-D5E4-41F3-BE22-85522B7952ED}"/>
              </a:ext>
            </a:extLst>
          </p:cNvPr>
          <p:cNvSpPr/>
          <p:nvPr/>
        </p:nvSpPr>
        <p:spPr>
          <a:xfrm>
            <a:off x="868716" y="4714086"/>
            <a:ext cx="1947678" cy="469433"/>
          </a:xfrm>
          <a:custGeom>
            <a:avLst/>
            <a:gdLst>
              <a:gd name="connsiteX0" fmla="*/ 0 w 1947678"/>
              <a:gd name="connsiteY0" fmla="*/ 134062 h 804356"/>
              <a:gd name="connsiteX1" fmla="*/ 134062 w 1947678"/>
              <a:gd name="connsiteY1" fmla="*/ 0 h 804356"/>
              <a:gd name="connsiteX2" fmla="*/ 1813616 w 1947678"/>
              <a:gd name="connsiteY2" fmla="*/ 0 h 804356"/>
              <a:gd name="connsiteX3" fmla="*/ 1947678 w 1947678"/>
              <a:gd name="connsiteY3" fmla="*/ 134062 h 804356"/>
              <a:gd name="connsiteX4" fmla="*/ 1947678 w 1947678"/>
              <a:gd name="connsiteY4" fmla="*/ 670294 h 804356"/>
              <a:gd name="connsiteX5" fmla="*/ 1813616 w 1947678"/>
              <a:gd name="connsiteY5" fmla="*/ 804356 h 804356"/>
              <a:gd name="connsiteX6" fmla="*/ 134062 w 1947678"/>
              <a:gd name="connsiteY6" fmla="*/ 804356 h 804356"/>
              <a:gd name="connsiteX7" fmla="*/ 0 w 1947678"/>
              <a:gd name="connsiteY7" fmla="*/ 670294 h 804356"/>
              <a:gd name="connsiteX8" fmla="*/ 0 w 1947678"/>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78" h="804356">
                <a:moveTo>
                  <a:pt x="0" y="134062"/>
                </a:moveTo>
                <a:cubicBezTo>
                  <a:pt x="0" y="60022"/>
                  <a:pt x="60022" y="0"/>
                  <a:pt x="134062" y="0"/>
                </a:cubicBezTo>
                <a:lnTo>
                  <a:pt x="1813616" y="0"/>
                </a:lnTo>
                <a:cubicBezTo>
                  <a:pt x="1887656" y="0"/>
                  <a:pt x="1947678" y="60022"/>
                  <a:pt x="1947678" y="134062"/>
                </a:cubicBezTo>
                <a:lnTo>
                  <a:pt x="1947678" y="670294"/>
                </a:lnTo>
                <a:cubicBezTo>
                  <a:pt x="1947678" y="744334"/>
                  <a:pt x="1887656" y="804356"/>
                  <a:pt x="1813616"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5</a:t>
            </a:r>
          </a:p>
        </p:txBody>
      </p:sp>
      <p:sp>
        <p:nvSpPr>
          <p:cNvPr id="13" name="Freeform: Shape 12">
            <a:extLst>
              <a:ext uri="{FF2B5EF4-FFF2-40B4-BE49-F238E27FC236}">
                <a16:creationId xmlns:a16="http://schemas.microsoft.com/office/drawing/2014/main" id="{C3A2A4D6-33C7-45EF-9FDA-859589C08E70}"/>
              </a:ext>
            </a:extLst>
          </p:cNvPr>
          <p:cNvSpPr/>
          <p:nvPr/>
        </p:nvSpPr>
        <p:spPr>
          <a:xfrm>
            <a:off x="2796580" y="5306606"/>
            <a:ext cx="8560355" cy="711658"/>
          </a:xfrm>
          <a:custGeom>
            <a:avLst/>
            <a:gdLst>
              <a:gd name="connsiteX0" fmla="*/ 107250 w 643485"/>
              <a:gd name="connsiteY0" fmla="*/ 0 h 8560355"/>
              <a:gd name="connsiteX1" fmla="*/ 536235 w 643485"/>
              <a:gd name="connsiteY1" fmla="*/ 0 h 8560355"/>
              <a:gd name="connsiteX2" fmla="*/ 643485 w 643485"/>
              <a:gd name="connsiteY2" fmla="*/ 107250 h 8560355"/>
              <a:gd name="connsiteX3" fmla="*/ 643485 w 643485"/>
              <a:gd name="connsiteY3" fmla="*/ 8560355 h 8560355"/>
              <a:gd name="connsiteX4" fmla="*/ 643485 w 643485"/>
              <a:gd name="connsiteY4" fmla="*/ 8560355 h 8560355"/>
              <a:gd name="connsiteX5" fmla="*/ 0 w 643485"/>
              <a:gd name="connsiteY5" fmla="*/ 8560355 h 8560355"/>
              <a:gd name="connsiteX6" fmla="*/ 0 w 643485"/>
              <a:gd name="connsiteY6" fmla="*/ 8560355 h 8560355"/>
              <a:gd name="connsiteX7" fmla="*/ 0 w 643485"/>
              <a:gd name="connsiteY7" fmla="*/ 107250 h 8560355"/>
              <a:gd name="connsiteX8" fmla="*/ 107250 w 643485"/>
              <a:gd name="connsiteY8" fmla="*/ 0 h 8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0355">
                <a:moveTo>
                  <a:pt x="643485" y="1426764"/>
                </a:moveTo>
                <a:lnTo>
                  <a:pt x="643485" y="7133591"/>
                </a:lnTo>
                <a:cubicBezTo>
                  <a:pt x="643485" y="7921574"/>
                  <a:pt x="639876" y="8560348"/>
                  <a:pt x="635423" y="8560348"/>
                </a:cubicBezTo>
                <a:lnTo>
                  <a:pt x="0" y="8560348"/>
                </a:lnTo>
                <a:lnTo>
                  <a:pt x="0" y="8560348"/>
                </a:lnTo>
                <a:lnTo>
                  <a:pt x="0" y="7"/>
                </a:lnTo>
                <a:lnTo>
                  <a:pt x="0" y="7"/>
                </a:lnTo>
                <a:lnTo>
                  <a:pt x="635423" y="7"/>
                </a:lnTo>
                <a:cubicBezTo>
                  <a:pt x="639876" y="7"/>
                  <a:pt x="643485" y="638781"/>
                  <a:pt x="643485" y="1426764"/>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8" numCol="1" spcCol="1270" anchor="ctr" anchorCtr="0">
            <a:noAutofit/>
          </a:bodyPr>
          <a:lstStyle/>
          <a:p>
            <a:pPr marL="228600" lvl="1" indent="-228600" defTabSz="933450">
              <a:lnSpc>
                <a:spcPct val="90000"/>
              </a:lnSpc>
              <a:spcBef>
                <a:spcPct val="0"/>
              </a:spcBef>
              <a:spcAft>
                <a:spcPct val="15000"/>
              </a:spcAft>
            </a:pPr>
            <a:r>
              <a:rPr lang="en-US" sz="2400">
                <a:cs typeface="Arial"/>
              </a:rPr>
              <a:t>Recognize and reinforce expected behavior when demonstrated</a:t>
            </a:r>
            <a:endParaRPr lang="en-US" sz="2400" b="0" kern="1200">
              <a:cs typeface="Arial"/>
            </a:endParaRPr>
          </a:p>
        </p:txBody>
      </p:sp>
      <p:sp>
        <p:nvSpPr>
          <p:cNvPr id="14" name="Freeform: Shape 13">
            <a:extLst>
              <a:ext uri="{FF2B5EF4-FFF2-40B4-BE49-F238E27FC236}">
                <a16:creationId xmlns:a16="http://schemas.microsoft.com/office/drawing/2014/main" id="{1E022CBA-B0B1-44B0-AC91-EB2D858D2034}"/>
              </a:ext>
            </a:extLst>
          </p:cNvPr>
          <p:cNvSpPr/>
          <p:nvPr/>
        </p:nvSpPr>
        <p:spPr>
          <a:xfrm>
            <a:off x="853627" y="5372130"/>
            <a:ext cx="1947678" cy="469433"/>
          </a:xfrm>
          <a:custGeom>
            <a:avLst/>
            <a:gdLst>
              <a:gd name="connsiteX0" fmla="*/ 0 w 1947678"/>
              <a:gd name="connsiteY0" fmla="*/ 134062 h 804356"/>
              <a:gd name="connsiteX1" fmla="*/ 134062 w 1947678"/>
              <a:gd name="connsiteY1" fmla="*/ 0 h 804356"/>
              <a:gd name="connsiteX2" fmla="*/ 1813616 w 1947678"/>
              <a:gd name="connsiteY2" fmla="*/ 0 h 804356"/>
              <a:gd name="connsiteX3" fmla="*/ 1947678 w 1947678"/>
              <a:gd name="connsiteY3" fmla="*/ 134062 h 804356"/>
              <a:gd name="connsiteX4" fmla="*/ 1947678 w 1947678"/>
              <a:gd name="connsiteY4" fmla="*/ 670294 h 804356"/>
              <a:gd name="connsiteX5" fmla="*/ 1813616 w 1947678"/>
              <a:gd name="connsiteY5" fmla="*/ 804356 h 804356"/>
              <a:gd name="connsiteX6" fmla="*/ 134062 w 1947678"/>
              <a:gd name="connsiteY6" fmla="*/ 804356 h 804356"/>
              <a:gd name="connsiteX7" fmla="*/ 0 w 1947678"/>
              <a:gd name="connsiteY7" fmla="*/ 670294 h 804356"/>
              <a:gd name="connsiteX8" fmla="*/ 0 w 1947678"/>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78" h="804356">
                <a:moveTo>
                  <a:pt x="0" y="134062"/>
                </a:moveTo>
                <a:cubicBezTo>
                  <a:pt x="0" y="60022"/>
                  <a:pt x="60022" y="0"/>
                  <a:pt x="134062" y="0"/>
                </a:cubicBezTo>
                <a:lnTo>
                  <a:pt x="1813616" y="0"/>
                </a:lnTo>
                <a:cubicBezTo>
                  <a:pt x="1887656" y="0"/>
                  <a:pt x="1947678" y="60022"/>
                  <a:pt x="1947678" y="134062"/>
                </a:cubicBezTo>
                <a:lnTo>
                  <a:pt x="1947678" y="670294"/>
                </a:lnTo>
                <a:cubicBezTo>
                  <a:pt x="1947678" y="744334"/>
                  <a:pt x="1887656" y="804356"/>
                  <a:pt x="1813616"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6</a:t>
            </a:r>
          </a:p>
        </p:txBody>
      </p:sp>
      <p:pic>
        <p:nvPicPr>
          <p:cNvPr id="21" name="Picture 20">
            <a:extLst>
              <a:ext uri="{FF2B5EF4-FFF2-40B4-BE49-F238E27FC236}">
                <a16:creationId xmlns:a16="http://schemas.microsoft.com/office/drawing/2014/main" id="{9B56C2E4-A259-4A0F-B5F6-2F29BE65952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6105" y="2098315"/>
            <a:ext cx="914400" cy="914400"/>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4980167E-5584-48E0-B9DE-B41D91E59E2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6104" y="2948638"/>
            <a:ext cx="914400" cy="914400"/>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A78E94E7-62D9-4D3A-A868-F60CB8625DA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6105" y="3824666"/>
            <a:ext cx="914400" cy="914400"/>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77C8F841-8987-4F32-94E7-58F315B717B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8541" y="4492114"/>
            <a:ext cx="914400" cy="914400"/>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BAFD9515-AC97-4817-881B-8205ADE3B63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8560" y="5035642"/>
            <a:ext cx="914400" cy="914400"/>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C1FA7826-27F0-46A1-AD65-458EB34452C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6105" y="1388537"/>
            <a:ext cx="914400" cy="914400"/>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spTree>
    <p:extLst>
      <p:ext uri="{BB962C8B-B14F-4D97-AF65-F5344CB8AC3E}">
        <p14:creationId xmlns:p14="http://schemas.microsoft.com/office/powerpoint/2010/main" val="1946058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FA11C-5DEA-C10C-4839-C96F8A7952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8B2F42-8594-E0F2-7A92-98E32FC5D154}"/>
              </a:ext>
            </a:extLst>
          </p:cNvPr>
          <p:cNvSpPr>
            <a:spLocks noGrp="1"/>
          </p:cNvSpPr>
          <p:nvPr>
            <p:ph type="title"/>
          </p:nvPr>
        </p:nvSpPr>
        <p:spPr>
          <a:xfrm>
            <a:off x="838200" y="64741"/>
            <a:ext cx="10515600" cy="1325563"/>
          </a:xfrm>
        </p:spPr>
        <p:txBody>
          <a:bodyPr>
            <a:normAutofit/>
          </a:bodyPr>
          <a:lstStyle/>
          <a:p>
            <a:r>
              <a:rPr lang="en-US" sz="4400"/>
              <a:t>Step 1: Show empathy</a:t>
            </a:r>
            <a:endParaRPr lang="en-US"/>
          </a:p>
        </p:txBody>
      </p:sp>
      <p:pic>
        <p:nvPicPr>
          <p:cNvPr id="4" name="Picture 3">
            <a:extLst>
              <a:ext uri="{FF2B5EF4-FFF2-40B4-BE49-F238E27FC236}">
                <a16:creationId xmlns:a16="http://schemas.microsoft.com/office/drawing/2014/main" id="{E295A759-B150-D50F-9F29-10F0BCEF2B79}"/>
              </a:ext>
            </a:extLst>
          </p:cNvPr>
          <p:cNvPicPr>
            <a:picLocks noChangeAspect="1" noChangeArrowheads="1"/>
          </p:cNvPicPr>
          <p:nvPr/>
        </p:nvPicPr>
        <p:blipFill>
          <a:blip r:embed="rId3"/>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CD187630-C316-5F36-D18C-201B7296E7B5}"/>
              </a:ext>
            </a:extLst>
          </p:cNvPr>
          <p:cNvGrpSpPr/>
          <p:nvPr/>
        </p:nvGrpSpPr>
        <p:grpSpPr>
          <a:xfrm>
            <a:off x="604770" y="1907721"/>
            <a:ext cx="5033063" cy="2983516"/>
            <a:chOff x="338552" y="1333318"/>
            <a:chExt cx="5033063" cy="2983516"/>
          </a:xfrm>
        </p:grpSpPr>
        <p:sp>
          <p:nvSpPr>
            <p:cNvPr id="9" name="Rectangle 8">
              <a:extLst>
                <a:ext uri="{FF2B5EF4-FFF2-40B4-BE49-F238E27FC236}">
                  <a16:creationId xmlns:a16="http://schemas.microsoft.com/office/drawing/2014/main" id="{8DEC4476-65ED-209B-A003-E7CE6B8DE227}"/>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8D82750C-8658-3D47-8789-D6FA0C18A136}"/>
                </a:ext>
              </a:extLst>
            </p:cNvPr>
            <p:cNvGrpSpPr/>
            <p:nvPr/>
          </p:nvGrpSpPr>
          <p:grpSpPr>
            <a:xfrm>
              <a:off x="338552" y="2376926"/>
              <a:ext cx="5033063" cy="1939908"/>
              <a:chOff x="3232224" y="4552967"/>
              <a:chExt cx="5033063" cy="1939908"/>
            </a:xfrm>
          </p:grpSpPr>
          <p:sp>
            <p:nvSpPr>
              <p:cNvPr id="16" name="Rectangle 15">
                <a:extLst>
                  <a:ext uri="{FF2B5EF4-FFF2-40B4-BE49-F238E27FC236}">
                    <a16:creationId xmlns:a16="http://schemas.microsoft.com/office/drawing/2014/main" id="{B307F2CC-FFB3-6F07-338C-A0C92346B104}"/>
                  </a:ext>
                </a:extLst>
              </p:cNvPr>
              <p:cNvSpPr/>
              <p:nvPr/>
            </p:nvSpPr>
            <p:spPr>
              <a:xfrm>
                <a:off x="3232224" y="455296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0CFCF2A2-64BE-1727-AB36-8ED45222A461}"/>
                  </a:ext>
                </a:extLst>
              </p:cNvPr>
              <p:cNvSpPr/>
              <p:nvPr/>
            </p:nvSpPr>
            <p:spPr>
              <a:xfrm>
                <a:off x="3232228" y="5603622"/>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grpSp>
      </p:grpSp>
      <p:pic>
        <p:nvPicPr>
          <p:cNvPr id="5" name="Picture 4">
            <a:extLst>
              <a:ext uri="{FF2B5EF4-FFF2-40B4-BE49-F238E27FC236}">
                <a16:creationId xmlns:a16="http://schemas.microsoft.com/office/drawing/2014/main" id="{987839F2-D334-1C8E-366A-929B4F401D2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6105" y="1832106"/>
            <a:ext cx="914400" cy="914400"/>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pic>
        <p:nvPicPr>
          <p:cNvPr id="6" name="Picture 5">
            <a:extLst>
              <a:ext uri="{FF2B5EF4-FFF2-40B4-BE49-F238E27FC236}">
                <a16:creationId xmlns:a16="http://schemas.microsoft.com/office/drawing/2014/main" id="{80DBE0AB-3D1A-DFEB-5103-69649BAEE4B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6105" y="2857191"/>
            <a:ext cx="914400" cy="914400"/>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9CA3760F-546A-B357-A259-F672AEA35BA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6105" y="3976837"/>
            <a:ext cx="914400" cy="914400"/>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pic>
        <p:nvPicPr>
          <p:cNvPr id="10" name="Picture 9">
            <a:extLst>
              <a:ext uri="{FF2B5EF4-FFF2-40B4-BE49-F238E27FC236}">
                <a16:creationId xmlns:a16="http://schemas.microsoft.com/office/drawing/2014/main" id="{A8F35D10-8CBA-56DA-0797-B54EC0E41559}"/>
              </a:ext>
            </a:extLst>
          </p:cNvPr>
          <p:cNvPicPr>
            <a:picLocks noChangeAspect="1"/>
          </p:cNvPicPr>
          <p:nvPr/>
        </p:nvPicPr>
        <p:blipFill rotWithShape="1">
          <a:blip r:embed="rId5"/>
          <a:srcRect l="9512" t="29140" r="9333" b="28925"/>
          <a:stretch>
            <a:fillRect/>
          </a:stretch>
        </p:blipFill>
        <p:spPr>
          <a:xfrm>
            <a:off x="6244390" y="2069433"/>
            <a:ext cx="4820409" cy="32244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3464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a:srcRect r="1324"/>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01372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142D5-8754-0BE4-5619-E63AE2DD80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7A18C2-DD70-3364-A684-AFAA785F54CD}"/>
              </a:ext>
            </a:extLst>
          </p:cNvPr>
          <p:cNvSpPr>
            <a:spLocks noGrp="1"/>
          </p:cNvSpPr>
          <p:nvPr>
            <p:ph type="title"/>
          </p:nvPr>
        </p:nvSpPr>
        <p:spPr>
          <a:xfrm>
            <a:off x="838200" y="64741"/>
            <a:ext cx="10515600" cy="1325563"/>
          </a:xfrm>
        </p:spPr>
        <p:txBody>
          <a:bodyPr>
            <a:normAutofit/>
          </a:bodyPr>
          <a:lstStyle/>
          <a:p>
            <a:r>
              <a:rPr lang="en-US" sz="4400"/>
              <a:t>Step 1: Show empathy</a:t>
            </a:r>
            <a:endParaRPr lang="en-US"/>
          </a:p>
        </p:txBody>
      </p:sp>
      <p:pic>
        <p:nvPicPr>
          <p:cNvPr id="4" name="Picture 3">
            <a:extLst>
              <a:ext uri="{FF2B5EF4-FFF2-40B4-BE49-F238E27FC236}">
                <a16:creationId xmlns:a16="http://schemas.microsoft.com/office/drawing/2014/main" id="{77D7A674-4AA5-4D2E-9AAC-DFADAF23B0BF}"/>
              </a:ext>
            </a:extLst>
          </p:cNvPr>
          <p:cNvPicPr>
            <a:picLocks noChangeAspect="1" noChangeArrowheads="1"/>
          </p:cNvPicPr>
          <p:nvPr/>
        </p:nvPicPr>
        <p:blipFill>
          <a:blip r:embed="rId3"/>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5730B852-3467-A523-5597-DA7D835F67DA}"/>
              </a:ext>
            </a:extLst>
          </p:cNvPr>
          <p:cNvPicPr>
            <a:picLocks noChangeAspect="1"/>
          </p:cNvPicPr>
          <p:nvPr/>
        </p:nvPicPr>
        <p:blipFill>
          <a:blip r:embed="rId4"/>
          <a:srcRect/>
          <a:stretch/>
        </p:blipFill>
        <p:spPr>
          <a:xfrm>
            <a:off x="1280693" y="1788774"/>
            <a:ext cx="9186123" cy="3736625"/>
          </a:xfrm>
          <a:prstGeom prst="rect">
            <a:avLst/>
          </a:prstGeom>
        </p:spPr>
      </p:pic>
    </p:spTree>
    <p:extLst>
      <p:ext uri="{BB962C8B-B14F-4D97-AF65-F5344CB8AC3E}">
        <p14:creationId xmlns:p14="http://schemas.microsoft.com/office/powerpoint/2010/main" val="553945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E45E7-8A9A-8045-2F55-7A3407E252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2FF1CA-802F-2FC9-CF74-C418303F15EF}"/>
              </a:ext>
            </a:extLst>
          </p:cNvPr>
          <p:cNvSpPr>
            <a:spLocks noGrp="1"/>
          </p:cNvSpPr>
          <p:nvPr>
            <p:ph type="title"/>
          </p:nvPr>
        </p:nvSpPr>
        <p:spPr>
          <a:xfrm>
            <a:off x="838200" y="64741"/>
            <a:ext cx="10515600" cy="1325563"/>
          </a:xfrm>
        </p:spPr>
        <p:txBody>
          <a:bodyPr>
            <a:normAutofit/>
          </a:bodyPr>
          <a:lstStyle/>
          <a:p>
            <a:r>
              <a:rPr lang="en-US" sz="4400"/>
              <a:t>Step 1: Show empathy</a:t>
            </a:r>
            <a:endParaRPr lang="en-US"/>
          </a:p>
        </p:txBody>
      </p:sp>
      <p:pic>
        <p:nvPicPr>
          <p:cNvPr id="4" name="Picture 3">
            <a:extLst>
              <a:ext uri="{FF2B5EF4-FFF2-40B4-BE49-F238E27FC236}">
                <a16:creationId xmlns:a16="http://schemas.microsoft.com/office/drawing/2014/main" id="{095AAC6E-F392-AE11-692E-87EE5C8C7DED}"/>
              </a:ext>
            </a:extLst>
          </p:cNvPr>
          <p:cNvPicPr>
            <a:picLocks noChangeAspect="1" noChangeArrowheads="1"/>
          </p:cNvPicPr>
          <p:nvPr/>
        </p:nvPicPr>
        <p:blipFill>
          <a:blip r:embed="rId3"/>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A53B72B-EB3D-F80D-0982-1FF5380D659E}"/>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4BB70D17-56C7-7952-436E-9C67F547F7C3}"/>
              </a:ext>
            </a:extLst>
          </p:cNvPr>
          <p:cNvGrpSpPr/>
          <p:nvPr/>
        </p:nvGrpSpPr>
        <p:grpSpPr>
          <a:xfrm>
            <a:off x="338552" y="2234356"/>
            <a:ext cx="5033063" cy="4246944"/>
            <a:chOff x="3232224" y="2245931"/>
            <a:chExt cx="5033063" cy="4246944"/>
          </a:xfrm>
        </p:grpSpPr>
        <p:sp>
          <p:nvSpPr>
            <p:cNvPr id="16" name="Rectangle 15">
              <a:extLst>
                <a:ext uri="{FF2B5EF4-FFF2-40B4-BE49-F238E27FC236}">
                  <a16:creationId xmlns:a16="http://schemas.microsoft.com/office/drawing/2014/main" id="{6B7D17A7-14A8-A0F2-0935-877424B00356}"/>
                </a:ext>
              </a:extLst>
            </p:cNvPr>
            <p:cNvSpPr/>
            <p:nvPr/>
          </p:nvSpPr>
          <p:spPr>
            <a:xfrm>
              <a:off x="3232224" y="455296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8CD7D439-0466-D039-BF2D-96E080640016}"/>
                </a:ext>
              </a:extLst>
            </p:cNvPr>
            <p:cNvSpPr/>
            <p:nvPr/>
          </p:nvSpPr>
          <p:spPr>
            <a:xfrm>
              <a:off x="3232228" y="5603622"/>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19">
              <a:extLst>
                <a:ext uri="{FF2B5EF4-FFF2-40B4-BE49-F238E27FC236}">
                  <a16:creationId xmlns:a16="http://schemas.microsoft.com/office/drawing/2014/main" id="{60CFBAF5-448F-CB99-D50F-FB4D1F85F02A}"/>
                </a:ext>
              </a:extLst>
            </p:cNvPr>
            <p:cNvSpPr/>
            <p:nvPr/>
          </p:nvSpPr>
          <p:spPr>
            <a:xfrm>
              <a:off x="3232225" y="2245931"/>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FB771DA-9D28-4387-E700-F00635B8D71A}"/>
                </a:ext>
              </a:extLst>
            </p:cNvPr>
            <p:cNvSpPr txBox="1"/>
            <p:nvPr/>
          </p:nvSpPr>
          <p:spPr>
            <a:xfrm>
              <a:off x="3447762" y="2490281"/>
              <a:ext cx="4388300" cy="2185214"/>
            </a:xfrm>
            <a:prstGeom prst="rect">
              <a:avLst/>
            </a:prstGeom>
            <a:noFill/>
          </p:spPr>
          <p:txBody>
            <a:bodyPr wrap="square" rtlCol="0">
              <a:spAutoFit/>
            </a:bodyPr>
            <a:lstStyle/>
            <a:p>
              <a:pPr marL="285750" indent="-285750">
                <a:buFont typeface="Arial" panose="020B0604020202020204" pitchFamily="34" charset="0"/>
                <a:buChar char="•"/>
              </a:pPr>
              <a:r>
                <a:rPr lang="en-US" sz="2000"/>
                <a:t>Connect privately</a:t>
              </a:r>
            </a:p>
            <a:p>
              <a:pPr marL="285750" indent="-285750">
                <a:buFont typeface="Arial" panose="020B0604020202020204" pitchFamily="34" charset="0"/>
                <a:buChar char="•"/>
              </a:pPr>
              <a:r>
                <a:rPr lang="en-US" sz="2000"/>
                <a:t>Strategically pause instruction</a:t>
              </a:r>
            </a:p>
            <a:p>
              <a:pPr marL="285750" indent="-285750">
                <a:buFont typeface="Arial" panose="020B0604020202020204" pitchFamily="34" charset="0"/>
                <a:buChar char="•"/>
              </a:pPr>
              <a:r>
                <a:rPr lang="en-US" sz="2000"/>
                <a:t>Body language</a:t>
              </a:r>
            </a:p>
            <a:p>
              <a:pPr marL="285750" indent="-285750">
                <a:buFont typeface="Arial" panose="020B0604020202020204" pitchFamily="34" charset="0"/>
                <a:buChar char="•"/>
              </a:pPr>
              <a:r>
                <a:rPr lang="en-US" sz="2000"/>
                <a:t>Verbally acknowledge &amp; validate emotions</a:t>
              </a:r>
            </a:p>
            <a:p>
              <a:pPr marL="285750" indent="-285750">
                <a:buFont typeface="Arial" panose="020B0604020202020204" pitchFamily="34" charset="0"/>
                <a:buChar char="•"/>
              </a:pPr>
              <a:endParaRPr lang="en-US"/>
            </a:p>
            <a:p>
              <a:endParaRPr lang="en-US"/>
            </a:p>
          </p:txBody>
        </p:sp>
      </p:grpSp>
      <p:pic>
        <p:nvPicPr>
          <p:cNvPr id="3" name="Picture 2">
            <a:extLst>
              <a:ext uri="{FF2B5EF4-FFF2-40B4-BE49-F238E27FC236}">
                <a16:creationId xmlns:a16="http://schemas.microsoft.com/office/drawing/2014/main" id="{90CB279A-C9B7-C679-4642-558924E2CDD2}"/>
              </a:ext>
            </a:extLst>
          </p:cNvPr>
          <p:cNvPicPr>
            <a:picLocks noChangeAspect="1"/>
          </p:cNvPicPr>
          <p:nvPr/>
        </p:nvPicPr>
        <p:blipFill rotWithShape="1">
          <a:blip r:embed="rId4"/>
          <a:srcRect l="9512" t="29140" r="9333" b="28925"/>
          <a:stretch>
            <a:fillRect/>
          </a:stretch>
        </p:blipFill>
        <p:spPr>
          <a:xfrm>
            <a:off x="6244390" y="2069433"/>
            <a:ext cx="4820409" cy="32244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46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5A529-7F9C-F040-F885-D9E4DEBC75E3}"/>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E03C5E2-6BFB-1BD4-7334-E8F3B0AC83EE}"/>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9C804368-F33C-8789-B294-A17688B74B4B}"/>
              </a:ext>
            </a:extLst>
          </p:cNvPr>
          <p:cNvGrpSpPr/>
          <p:nvPr/>
        </p:nvGrpSpPr>
        <p:grpSpPr>
          <a:xfrm>
            <a:off x="338554" y="2301511"/>
            <a:ext cx="5033061" cy="4179789"/>
            <a:chOff x="3232226" y="2313086"/>
            <a:chExt cx="5033061" cy="4179789"/>
          </a:xfrm>
        </p:grpSpPr>
        <p:sp>
          <p:nvSpPr>
            <p:cNvPr id="16" name="Rectangle 15">
              <a:extLst>
                <a:ext uri="{FF2B5EF4-FFF2-40B4-BE49-F238E27FC236}">
                  <a16:creationId xmlns:a16="http://schemas.microsoft.com/office/drawing/2014/main" id="{95F23995-CF2E-7813-04A5-188B93F8122B}"/>
                </a:ext>
              </a:extLst>
            </p:cNvPr>
            <p:cNvSpPr/>
            <p:nvPr/>
          </p:nvSpPr>
          <p:spPr>
            <a:xfrm>
              <a:off x="3232226" y="2313086"/>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E1971336-6687-821D-8AD3-B4A082805994}"/>
                </a:ext>
              </a:extLst>
            </p:cNvPr>
            <p:cNvSpPr/>
            <p:nvPr/>
          </p:nvSpPr>
          <p:spPr>
            <a:xfrm>
              <a:off x="3232228" y="5603622"/>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19">
              <a:extLst>
                <a:ext uri="{FF2B5EF4-FFF2-40B4-BE49-F238E27FC236}">
                  <a16:creationId xmlns:a16="http://schemas.microsoft.com/office/drawing/2014/main" id="{2C467EBD-4885-EF4E-77AD-D8B19413C521}"/>
                </a:ext>
              </a:extLst>
            </p:cNvPr>
            <p:cNvSpPr/>
            <p:nvPr/>
          </p:nvSpPr>
          <p:spPr>
            <a:xfrm>
              <a:off x="3232226" y="3211889"/>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8EE4165-BEDC-AEF5-563D-BA989875363C}"/>
                </a:ext>
              </a:extLst>
            </p:cNvPr>
            <p:cNvSpPr txBox="1"/>
            <p:nvPr/>
          </p:nvSpPr>
          <p:spPr>
            <a:xfrm>
              <a:off x="3554605" y="3749603"/>
              <a:ext cx="4388300" cy="707886"/>
            </a:xfrm>
            <a:prstGeom prst="rect">
              <a:avLst/>
            </a:prstGeom>
            <a:noFill/>
          </p:spPr>
          <p:txBody>
            <a:bodyPr wrap="square" rtlCol="0">
              <a:spAutoFit/>
            </a:bodyPr>
            <a:lstStyle/>
            <a:p>
              <a:pPr marL="342900" indent="-342900">
                <a:buFont typeface="Arial" panose="020B0604020202020204" pitchFamily="34" charset="0"/>
                <a:buChar char="•"/>
              </a:pPr>
              <a:r>
                <a:rPr lang="en-US" sz="2000"/>
                <a:t>Builds relationships</a:t>
              </a:r>
            </a:p>
            <a:p>
              <a:pPr marL="342900" indent="-342900">
                <a:buFont typeface="Arial" panose="020B0604020202020204" pitchFamily="34" charset="0"/>
                <a:buChar char="•"/>
              </a:pPr>
              <a:r>
                <a:rPr lang="en-US" sz="2000"/>
                <a:t>Less likely to lead to escalation</a:t>
              </a:r>
            </a:p>
          </p:txBody>
        </p:sp>
      </p:grpSp>
      <p:pic>
        <p:nvPicPr>
          <p:cNvPr id="6" name="Picture 5">
            <a:extLst>
              <a:ext uri="{FF2B5EF4-FFF2-40B4-BE49-F238E27FC236}">
                <a16:creationId xmlns:a16="http://schemas.microsoft.com/office/drawing/2014/main" id="{ACBFF9F6-10A0-BF54-D31C-61C9706137E7}"/>
              </a:ext>
            </a:extLst>
          </p:cNvPr>
          <p:cNvPicPr>
            <a:picLocks noChangeAspect="1" noChangeArrowheads="1"/>
          </p:cNvPicPr>
          <p:nvPr/>
        </p:nvPicPr>
        <p:blipFill>
          <a:blip r:embed="rId3"/>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4849E1FE-6214-70CF-80FB-5323FA0D3C73}"/>
              </a:ext>
            </a:extLst>
          </p:cNvPr>
          <p:cNvSpPr txBox="1">
            <a:spLocks/>
          </p:cNvSpPr>
          <p:nvPr/>
        </p:nvSpPr>
        <p:spPr>
          <a:xfrm>
            <a:off x="838200" y="647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1: Show empathy</a:t>
            </a:r>
          </a:p>
        </p:txBody>
      </p:sp>
      <p:pic>
        <p:nvPicPr>
          <p:cNvPr id="2" name="Picture 1">
            <a:extLst>
              <a:ext uri="{FF2B5EF4-FFF2-40B4-BE49-F238E27FC236}">
                <a16:creationId xmlns:a16="http://schemas.microsoft.com/office/drawing/2014/main" id="{AC8181CF-18DD-9BB7-6853-B59076BF365A}"/>
              </a:ext>
            </a:extLst>
          </p:cNvPr>
          <p:cNvPicPr>
            <a:picLocks noChangeAspect="1"/>
          </p:cNvPicPr>
          <p:nvPr/>
        </p:nvPicPr>
        <p:blipFill rotWithShape="1">
          <a:blip r:embed="rId4"/>
          <a:srcRect l="9512" t="29140" r="9333" b="28925"/>
          <a:stretch>
            <a:fillRect/>
          </a:stretch>
        </p:blipFill>
        <p:spPr>
          <a:xfrm>
            <a:off x="6244390" y="2069433"/>
            <a:ext cx="4820409" cy="32244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9507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F1747-1871-72B0-3585-EFA28FE7499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2389B1C3-A1B0-CF50-4C2F-5835CDB2F73C}"/>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A7CD378D-3F0F-7757-B13A-A55E694A2A49}"/>
              </a:ext>
            </a:extLst>
          </p:cNvPr>
          <p:cNvGrpSpPr/>
          <p:nvPr/>
        </p:nvGrpSpPr>
        <p:grpSpPr>
          <a:xfrm>
            <a:off x="338552" y="2301511"/>
            <a:ext cx="5033061" cy="3965916"/>
            <a:chOff x="3232224" y="2313086"/>
            <a:chExt cx="5033061" cy="3965916"/>
          </a:xfrm>
        </p:grpSpPr>
        <p:sp>
          <p:nvSpPr>
            <p:cNvPr id="16" name="Rectangle 15">
              <a:extLst>
                <a:ext uri="{FF2B5EF4-FFF2-40B4-BE49-F238E27FC236}">
                  <a16:creationId xmlns:a16="http://schemas.microsoft.com/office/drawing/2014/main" id="{ADAFF395-2940-C4C6-FE1A-943C0AA93EEA}"/>
                </a:ext>
              </a:extLst>
            </p:cNvPr>
            <p:cNvSpPr/>
            <p:nvPr/>
          </p:nvSpPr>
          <p:spPr>
            <a:xfrm>
              <a:off x="3232226" y="2313086"/>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B9EBEEB4-B2AA-0049-2732-9E496B844165}"/>
                </a:ext>
              </a:extLst>
            </p:cNvPr>
            <p:cNvSpPr/>
            <p:nvPr/>
          </p:nvSpPr>
          <p:spPr>
            <a:xfrm>
              <a:off x="3232225" y="3289669"/>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19">
              <a:extLst>
                <a:ext uri="{FF2B5EF4-FFF2-40B4-BE49-F238E27FC236}">
                  <a16:creationId xmlns:a16="http://schemas.microsoft.com/office/drawing/2014/main" id="{3B7E5124-A30C-EB7B-3A15-5F018C22A4CB}"/>
                </a:ext>
              </a:extLst>
            </p:cNvPr>
            <p:cNvSpPr/>
            <p:nvPr/>
          </p:nvSpPr>
          <p:spPr>
            <a:xfrm>
              <a:off x="3232224" y="4189888"/>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8C32048-B73B-6F11-8499-709A95EB224B}"/>
                </a:ext>
              </a:extLst>
            </p:cNvPr>
            <p:cNvSpPr txBox="1"/>
            <p:nvPr/>
          </p:nvSpPr>
          <p:spPr>
            <a:xfrm>
              <a:off x="3554603" y="4658639"/>
              <a:ext cx="4388300" cy="1015663"/>
            </a:xfrm>
            <a:prstGeom prst="rect">
              <a:avLst/>
            </a:prstGeom>
            <a:noFill/>
          </p:spPr>
          <p:txBody>
            <a:bodyPr wrap="square" rtlCol="0">
              <a:spAutoFit/>
            </a:bodyPr>
            <a:lstStyle/>
            <a:p>
              <a:pPr marL="342900" indent="-342900">
                <a:buFont typeface="Arial" panose="020B0604020202020204" pitchFamily="34" charset="0"/>
                <a:buChar char="•"/>
              </a:pPr>
              <a:r>
                <a:rPr lang="en-US" sz="2000"/>
                <a:t>Harsh &amp; public communication</a:t>
              </a:r>
            </a:p>
            <a:p>
              <a:pPr marL="342900" indent="-342900">
                <a:buFont typeface="Arial" panose="020B0604020202020204" pitchFamily="34" charset="0"/>
                <a:buChar char="•"/>
              </a:pPr>
              <a:r>
                <a:rPr lang="en-US" sz="2000"/>
                <a:t>Overbearing</a:t>
              </a:r>
            </a:p>
            <a:p>
              <a:pPr marL="342900" indent="-342900">
                <a:buFont typeface="Arial" panose="020B0604020202020204" pitchFamily="34" charset="0"/>
                <a:buChar char="•"/>
              </a:pPr>
              <a:r>
                <a:rPr lang="en-US" sz="2000"/>
                <a:t>Long winded</a:t>
              </a:r>
            </a:p>
          </p:txBody>
        </p:sp>
      </p:grpSp>
      <p:pic>
        <p:nvPicPr>
          <p:cNvPr id="6" name="Picture 5">
            <a:extLst>
              <a:ext uri="{FF2B5EF4-FFF2-40B4-BE49-F238E27FC236}">
                <a16:creationId xmlns:a16="http://schemas.microsoft.com/office/drawing/2014/main" id="{1377CADB-FB0B-9ED6-D30E-0FE3E488CC83}"/>
              </a:ext>
            </a:extLst>
          </p:cNvPr>
          <p:cNvPicPr>
            <a:picLocks noChangeAspect="1" noChangeArrowheads="1"/>
          </p:cNvPicPr>
          <p:nvPr/>
        </p:nvPicPr>
        <p:blipFill>
          <a:blip r:embed="rId3"/>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5DCEE8DE-AF6D-A663-7E2A-D4CC40E84F32}"/>
              </a:ext>
            </a:extLst>
          </p:cNvPr>
          <p:cNvSpPr txBox="1">
            <a:spLocks/>
          </p:cNvSpPr>
          <p:nvPr/>
        </p:nvSpPr>
        <p:spPr>
          <a:xfrm>
            <a:off x="838200" y="647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1: Show empathy</a:t>
            </a:r>
          </a:p>
        </p:txBody>
      </p:sp>
      <p:pic>
        <p:nvPicPr>
          <p:cNvPr id="2" name="Picture 1">
            <a:extLst>
              <a:ext uri="{FF2B5EF4-FFF2-40B4-BE49-F238E27FC236}">
                <a16:creationId xmlns:a16="http://schemas.microsoft.com/office/drawing/2014/main" id="{AB704602-B3D5-B066-AD95-8B84C03D86E9}"/>
              </a:ext>
            </a:extLst>
          </p:cNvPr>
          <p:cNvPicPr>
            <a:picLocks noChangeAspect="1"/>
          </p:cNvPicPr>
          <p:nvPr/>
        </p:nvPicPr>
        <p:blipFill rotWithShape="1">
          <a:blip r:embed="rId4"/>
          <a:srcRect l="9512" t="29140" r="9333" b="28925"/>
          <a:stretch>
            <a:fillRect/>
          </a:stretch>
        </p:blipFill>
        <p:spPr>
          <a:xfrm>
            <a:off x="6244390" y="2069433"/>
            <a:ext cx="4820409" cy="32244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1373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4A668-4F00-D445-8DF8-34A1A4F1C70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4B5E875-2455-98BE-A9C1-6D2CA46A9937}"/>
              </a:ext>
            </a:extLst>
          </p:cNvPr>
          <p:cNvSpPr>
            <a:spLocks noGrp="1"/>
          </p:cNvSpPr>
          <p:nvPr>
            <p:ph idx="1"/>
          </p:nvPr>
        </p:nvSpPr>
        <p:spPr/>
        <p:txBody>
          <a:bodyPr/>
          <a:lstStyle/>
          <a:p>
            <a:endParaRPr lang="en-US"/>
          </a:p>
        </p:txBody>
      </p:sp>
      <p:pic>
        <p:nvPicPr>
          <p:cNvPr id="1026" name="Picture 2" descr="Infographic: Effectively showing empathy">
            <a:extLst>
              <a:ext uri="{FF2B5EF4-FFF2-40B4-BE49-F238E27FC236}">
                <a16:creationId xmlns:a16="http://schemas.microsoft.com/office/drawing/2014/main" id="{BBF8E7D2-D81A-9393-BAFE-54F25CECE8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835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4ADFD-87C4-8CA9-689B-54F29F3D5725}"/>
              </a:ext>
            </a:extLst>
          </p:cNvPr>
          <p:cNvSpPr>
            <a:spLocks noGrp="1"/>
          </p:cNvSpPr>
          <p:nvPr>
            <p:ph type="title"/>
          </p:nvPr>
        </p:nvSpPr>
        <p:spPr/>
        <p:txBody>
          <a:bodyPr/>
          <a:lstStyle/>
          <a:p>
            <a:r>
              <a:rPr lang="en-US"/>
              <a:t>Illustration Background</a:t>
            </a:r>
          </a:p>
        </p:txBody>
      </p:sp>
      <p:sp>
        <p:nvSpPr>
          <p:cNvPr id="4" name="Text Placeholder 3">
            <a:extLst>
              <a:ext uri="{FF2B5EF4-FFF2-40B4-BE49-F238E27FC236}">
                <a16:creationId xmlns:a16="http://schemas.microsoft.com/office/drawing/2014/main" id="{FAD5B937-0982-7709-32D4-107BC891812D}"/>
              </a:ext>
            </a:extLst>
          </p:cNvPr>
          <p:cNvSpPr>
            <a:spLocks noGrp="1"/>
          </p:cNvSpPr>
          <p:nvPr>
            <p:ph type="body" idx="1"/>
          </p:nvPr>
        </p:nvSpPr>
        <p:spPr/>
        <p:txBody>
          <a:bodyPr>
            <a:normAutofit fontScale="92500" lnSpcReduction="20000"/>
          </a:bodyPr>
          <a:lstStyle/>
          <a:p>
            <a:r>
              <a:rPr lang="en-US" sz="3600"/>
              <a:t>Setting: 6</a:t>
            </a:r>
            <a:r>
              <a:rPr lang="en-US" sz="3600" baseline="30000"/>
              <a:t>th</a:t>
            </a:r>
            <a:r>
              <a:rPr lang="en-US" sz="3600"/>
              <a:t> grade Science Classroom</a:t>
            </a:r>
          </a:p>
          <a:p>
            <a:r>
              <a:rPr lang="en-US" sz="3600"/>
              <a:t>Time: 8:30 a.m. </a:t>
            </a:r>
          </a:p>
          <a:p>
            <a:r>
              <a:rPr lang="en-US" sz="3600"/>
              <a:t>Date: October 25</a:t>
            </a:r>
          </a:p>
          <a:p>
            <a:endParaRPr lang="en-US"/>
          </a:p>
        </p:txBody>
      </p:sp>
      <p:pic>
        <p:nvPicPr>
          <p:cNvPr id="11" name="Picture 10" descr="A white paper with a magnifying glass in a green circle&#10;&#10;AI-generated content may be incorrect.">
            <a:extLst>
              <a:ext uri="{FF2B5EF4-FFF2-40B4-BE49-F238E27FC236}">
                <a16:creationId xmlns:a16="http://schemas.microsoft.com/office/drawing/2014/main" id="{362088FF-3BD3-74BB-C265-0B77C8D15FAD}"/>
              </a:ext>
            </a:extLst>
          </p:cNvPr>
          <p:cNvPicPr>
            <a:picLocks noChangeAspect="1"/>
          </p:cNvPicPr>
          <p:nvPr/>
        </p:nvPicPr>
        <p:blipFill>
          <a:blip r:embed="rId2"/>
          <a:srcRect l="24685" t="33079" r="21910" b="29569"/>
          <a:stretch>
            <a:fillRect/>
          </a:stretch>
        </p:blipFill>
        <p:spPr>
          <a:xfrm>
            <a:off x="4790737" y="1187392"/>
            <a:ext cx="2922495" cy="2646062"/>
          </a:xfrm>
          <a:prstGeom prst="rect">
            <a:avLst/>
          </a:prstGeom>
        </p:spPr>
      </p:pic>
    </p:spTree>
    <p:extLst>
      <p:ext uri="{BB962C8B-B14F-4D97-AF65-F5344CB8AC3E}">
        <p14:creationId xmlns:p14="http://schemas.microsoft.com/office/powerpoint/2010/main" val="3760446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85FC5-F2F0-CD9C-97DB-37688B7C34A2}"/>
              </a:ext>
            </a:extLst>
          </p:cNvPr>
          <p:cNvSpPr>
            <a:spLocks noGrp="1"/>
          </p:cNvSpPr>
          <p:nvPr>
            <p:ph type="title"/>
          </p:nvPr>
        </p:nvSpPr>
        <p:spPr/>
        <p:txBody>
          <a:bodyPr/>
          <a:lstStyle/>
          <a:p>
            <a:r>
              <a:rPr lang="en-US"/>
              <a:t>Illustration</a:t>
            </a:r>
          </a:p>
        </p:txBody>
      </p:sp>
      <p:sp>
        <p:nvSpPr>
          <p:cNvPr id="3" name="Content Placeholder 2">
            <a:extLst>
              <a:ext uri="{FF2B5EF4-FFF2-40B4-BE49-F238E27FC236}">
                <a16:creationId xmlns:a16="http://schemas.microsoft.com/office/drawing/2014/main" id="{1621A403-BFDE-15AD-AFC2-E2DD0DC9493B}"/>
              </a:ext>
            </a:extLst>
          </p:cNvPr>
          <p:cNvSpPr>
            <a:spLocks noGrp="1"/>
          </p:cNvSpPr>
          <p:nvPr>
            <p:ph idx="1"/>
          </p:nvPr>
        </p:nvSpPr>
        <p:spPr/>
        <p:txBody>
          <a:bodyPr>
            <a:normAutofit lnSpcReduction="10000"/>
          </a:bodyPr>
          <a:lstStyle/>
          <a:p>
            <a:pPr marL="0" indent="0">
              <a:lnSpc>
                <a:spcPct val="150000"/>
              </a:lnSpc>
              <a:buNone/>
            </a:pPr>
            <a:r>
              <a:rPr lang="en-US"/>
              <a:t>	Mrs. Hill heads over to Paul’s desk. She sits in a chair next to him at the back of the room at the lab station. She makes sure to be respectful of Paul’s personal space. In a confidential manner, Mrs. Hill says, “</a:t>
            </a:r>
            <a:r>
              <a:rPr lang="en-US" b="1"/>
              <a:t>Hey, Paul. I noticed you’re sitting away from the desks today. Is there something I can do to help you get started on the bellringer?” </a:t>
            </a:r>
            <a:r>
              <a:rPr lang="en-US"/>
              <a:t>“No,” he mumbles into his crossed arms. “I don’t want to do this right now.” </a:t>
            </a:r>
          </a:p>
          <a:p>
            <a:endParaRPr lang="en-US"/>
          </a:p>
        </p:txBody>
      </p:sp>
      <p:pic>
        <p:nvPicPr>
          <p:cNvPr id="5" name="Picture 4" descr="A white paper with a magnifying glass in a green circle&#10;&#10;AI-generated content may be incorrect.">
            <a:extLst>
              <a:ext uri="{FF2B5EF4-FFF2-40B4-BE49-F238E27FC236}">
                <a16:creationId xmlns:a16="http://schemas.microsoft.com/office/drawing/2014/main" id="{D80793B7-2A43-1A84-65C7-D694AD13FAED}"/>
              </a:ext>
            </a:extLst>
          </p:cNvPr>
          <p:cNvPicPr>
            <a:picLocks noChangeAspect="1"/>
          </p:cNvPicPr>
          <p:nvPr/>
        </p:nvPicPr>
        <p:blipFill>
          <a:blip r:embed="rId2"/>
          <a:srcRect l="24685" t="33079" r="21910" b="29569"/>
          <a:stretch>
            <a:fillRect/>
          </a:stretch>
        </p:blipFill>
        <p:spPr>
          <a:xfrm>
            <a:off x="10582058" y="118333"/>
            <a:ext cx="1609942" cy="1457661"/>
          </a:xfrm>
          <a:prstGeom prst="rect">
            <a:avLst/>
          </a:prstGeom>
        </p:spPr>
      </p:pic>
    </p:spTree>
    <p:extLst>
      <p:ext uri="{BB962C8B-B14F-4D97-AF65-F5344CB8AC3E}">
        <p14:creationId xmlns:p14="http://schemas.microsoft.com/office/powerpoint/2010/main" val="604620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9C4AA-3B3B-7F9F-3AF5-128794A1EE72}"/>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FD22B698-DEB4-FF76-48E7-E502021EDCEA}"/>
              </a:ext>
            </a:extLst>
          </p:cNvPr>
          <p:cNvSpPr>
            <a:spLocks noGrp="1"/>
          </p:cNvSpPr>
          <p:nvPr>
            <p:ph type="title"/>
          </p:nvPr>
        </p:nvSpPr>
        <p:spPr/>
        <p:txBody>
          <a:bodyPr/>
          <a:lstStyle/>
          <a:p>
            <a:r>
              <a:rPr lang="en-US"/>
              <a:t>Let’s Chat!</a:t>
            </a:r>
          </a:p>
        </p:txBody>
      </p:sp>
      <p:sp>
        <p:nvSpPr>
          <p:cNvPr id="3" name="Textbox">
            <a:extLst>
              <a:ext uri="{FF2B5EF4-FFF2-40B4-BE49-F238E27FC236}">
                <a16:creationId xmlns:a16="http://schemas.microsoft.com/office/drawing/2014/main" id="{7A6DB55F-533B-34D5-8D89-1952C865CA71}"/>
              </a:ext>
            </a:extLst>
          </p:cNvPr>
          <p:cNvSpPr>
            <a:spLocks noGrp="1"/>
          </p:cNvSpPr>
          <p:nvPr>
            <p:ph sz="half" idx="1"/>
          </p:nvPr>
        </p:nvSpPr>
        <p:spPr>
          <a:xfrm>
            <a:off x="838200" y="1575994"/>
            <a:ext cx="10122568" cy="4351338"/>
          </a:xfrm>
        </p:spPr>
        <p:txBody>
          <a:bodyPr>
            <a:normAutofit/>
          </a:bodyPr>
          <a:lstStyle/>
          <a:p>
            <a:pPr marL="0" indent="0">
              <a:lnSpc>
                <a:spcPct val="100000"/>
              </a:lnSpc>
              <a:buNone/>
              <a:defRPr/>
            </a:pPr>
            <a:r>
              <a:rPr lang="en-US" sz="3600" b="1"/>
              <a:t>What could Mrs. Hill say to Paul?</a:t>
            </a:r>
            <a:endParaRPr lang="en-US" sz="3600" b="1">
              <a:latin typeface="Arial" panose="020B0604020202020204"/>
            </a:endParaRPr>
          </a:p>
        </p:txBody>
      </p:sp>
      <p:sp>
        <p:nvSpPr>
          <p:cNvPr id="6" name="Textbox">
            <a:extLst>
              <a:ext uri="{FF2B5EF4-FFF2-40B4-BE49-F238E27FC236}">
                <a16:creationId xmlns:a16="http://schemas.microsoft.com/office/drawing/2014/main" id="{278E96F9-6AAC-8CEA-07E3-A16BE6FCA8F0}"/>
              </a:ext>
            </a:extLst>
          </p:cNvPr>
          <p:cNvSpPr txBox="1">
            <a:spLocks/>
          </p:cNvSpPr>
          <p:nvPr/>
        </p:nvSpPr>
        <p:spPr>
          <a:xfrm>
            <a:off x="838200" y="2422173"/>
            <a:ext cx="9114997" cy="2658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ct val="100000"/>
              </a:lnSpc>
              <a:buFont typeface="+mj-lt"/>
              <a:buAutoNum type="arabicPeriod"/>
              <a:defRPr/>
            </a:pPr>
            <a:r>
              <a:rPr lang="en-US" sz="3600"/>
              <a:t>Nothing, walk away.</a:t>
            </a:r>
          </a:p>
          <a:p>
            <a:pPr marL="742950" indent="-742950">
              <a:lnSpc>
                <a:spcPct val="100000"/>
              </a:lnSpc>
              <a:buFont typeface="+mj-lt"/>
              <a:buAutoNum type="arabicPeriod"/>
              <a:defRPr/>
            </a:pPr>
            <a:r>
              <a:rPr lang="en-US" sz="3600">
                <a:latin typeface="Arial" panose="020B0604020202020204"/>
              </a:rPr>
              <a:t>You know the rules, move.</a:t>
            </a:r>
          </a:p>
          <a:p>
            <a:pPr marL="742950" indent="-742950">
              <a:lnSpc>
                <a:spcPct val="100000"/>
              </a:lnSpc>
              <a:buFont typeface="+mj-lt"/>
              <a:buAutoNum type="arabicPeriod"/>
              <a:defRPr/>
            </a:pPr>
            <a:r>
              <a:rPr lang="en-US" sz="3600">
                <a:latin typeface="Arial" panose="020B0604020202020204"/>
              </a:rPr>
              <a:t>I understand. I’ll check back in a minute</a:t>
            </a:r>
          </a:p>
        </p:txBody>
      </p:sp>
      <p:pic>
        <p:nvPicPr>
          <p:cNvPr id="8" name="Picture 7" descr="A white paper with a magnifying glass in a green circle&#10;&#10;AI-generated content may be incorrect.">
            <a:extLst>
              <a:ext uri="{FF2B5EF4-FFF2-40B4-BE49-F238E27FC236}">
                <a16:creationId xmlns:a16="http://schemas.microsoft.com/office/drawing/2014/main" id="{D4214165-99C0-B4A9-0CE7-14E6FC2818C1}"/>
              </a:ext>
            </a:extLst>
          </p:cNvPr>
          <p:cNvPicPr>
            <a:picLocks noChangeAspect="1"/>
          </p:cNvPicPr>
          <p:nvPr/>
        </p:nvPicPr>
        <p:blipFill>
          <a:blip r:embed="rId2"/>
          <a:srcRect l="24685" t="33079" r="21910" b="29569"/>
          <a:stretch>
            <a:fillRect/>
          </a:stretch>
        </p:blipFill>
        <p:spPr>
          <a:xfrm>
            <a:off x="10582058" y="118333"/>
            <a:ext cx="1609942" cy="1457661"/>
          </a:xfrm>
          <a:prstGeom prst="rect">
            <a:avLst/>
          </a:prstGeom>
        </p:spPr>
      </p:pic>
      <p:pic>
        <p:nvPicPr>
          <p:cNvPr id="13" name="Picture 12" descr="A group of hands with fingers raised&#10;&#10;AI-generated content may be incorrect.">
            <a:extLst>
              <a:ext uri="{FF2B5EF4-FFF2-40B4-BE49-F238E27FC236}">
                <a16:creationId xmlns:a16="http://schemas.microsoft.com/office/drawing/2014/main" id="{82E44FE5-8E11-E380-6AFF-8D700123055D}"/>
              </a:ext>
            </a:extLst>
          </p:cNvPr>
          <p:cNvPicPr>
            <a:picLocks noChangeAspect="1"/>
          </p:cNvPicPr>
          <p:nvPr/>
        </p:nvPicPr>
        <p:blipFill>
          <a:blip r:embed="rId3"/>
          <a:srcRect l="-796" t="15263" r="27668" b="50000"/>
          <a:stretch>
            <a:fillRect/>
          </a:stretch>
        </p:blipFill>
        <p:spPr>
          <a:xfrm>
            <a:off x="4343400" y="4774102"/>
            <a:ext cx="2827421" cy="1738600"/>
          </a:xfrm>
          <a:prstGeom prst="rect">
            <a:avLst/>
          </a:prstGeom>
        </p:spPr>
      </p:pic>
    </p:spTree>
    <p:extLst>
      <p:ext uri="{BB962C8B-B14F-4D97-AF65-F5344CB8AC3E}">
        <p14:creationId xmlns:p14="http://schemas.microsoft.com/office/powerpoint/2010/main" val="3895024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06254-9FE9-1E55-6B7A-01740AF707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782E77-0FAE-214B-343A-D6C9B124FE38}"/>
              </a:ext>
            </a:extLst>
          </p:cNvPr>
          <p:cNvSpPr>
            <a:spLocks noGrp="1"/>
          </p:cNvSpPr>
          <p:nvPr>
            <p:ph type="title"/>
          </p:nvPr>
        </p:nvSpPr>
        <p:spPr>
          <a:xfrm>
            <a:off x="838200" y="64741"/>
            <a:ext cx="10515600" cy="1325563"/>
          </a:xfrm>
        </p:spPr>
        <p:txBody>
          <a:bodyPr>
            <a:normAutofit/>
          </a:bodyPr>
          <a:lstStyle/>
          <a:p>
            <a:r>
              <a:rPr lang="en-US" sz="4400"/>
              <a:t>Step 2: </a:t>
            </a:r>
            <a:r>
              <a:rPr lang="en-US" sz="4400">
                <a:latin typeface="Arial" panose="020B0604020202020204"/>
              </a:rPr>
              <a:t>Maintain the flow of instruction</a:t>
            </a:r>
            <a:endParaRPr lang="en-US"/>
          </a:p>
        </p:txBody>
      </p:sp>
      <p:sp>
        <p:nvSpPr>
          <p:cNvPr id="9" name="Rectangle 8">
            <a:extLst>
              <a:ext uri="{FF2B5EF4-FFF2-40B4-BE49-F238E27FC236}">
                <a16:creationId xmlns:a16="http://schemas.microsoft.com/office/drawing/2014/main" id="{82F04A09-2A11-37CA-6373-1A0184034AB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1D067950-ED8A-DAF0-11E9-1E4DCCF4C282}"/>
              </a:ext>
            </a:extLst>
          </p:cNvPr>
          <p:cNvGrpSpPr/>
          <p:nvPr/>
        </p:nvGrpSpPr>
        <p:grpSpPr>
          <a:xfrm>
            <a:off x="338552" y="2234356"/>
            <a:ext cx="5033063" cy="4246944"/>
            <a:chOff x="3232224" y="2245931"/>
            <a:chExt cx="5033063" cy="4246944"/>
          </a:xfrm>
        </p:grpSpPr>
        <p:sp>
          <p:nvSpPr>
            <p:cNvPr id="16" name="Rectangle 15">
              <a:extLst>
                <a:ext uri="{FF2B5EF4-FFF2-40B4-BE49-F238E27FC236}">
                  <a16:creationId xmlns:a16="http://schemas.microsoft.com/office/drawing/2014/main" id="{D986EA65-090F-88A3-5620-4EDA641933EA}"/>
                </a:ext>
              </a:extLst>
            </p:cNvPr>
            <p:cNvSpPr/>
            <p:nvPr/>
          </p:nvSpPr>
          <p:spPr>
            <a:xfrm>
              <a:off x="3232224" y="455296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424F996E-0881-9648-9AB9-B284AB452D7E}"/>
                </a:ext>
              </a:extLst>
            </p:cNvPr>
            <p:cNvSpPr/>
            <p:nvPr/>
          </p:nvSpPr>
          <p:spPr>
            <a:xfrm>
              <a:off x="3232228" y="5603622"/>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19">
              <a:extLst>
                <a:ext uri="{FF2B5EF4-FFF2-40B4-BE49-F238E27FC236}">
                  <a16:creationId xmlns:a16="http://schemas.microsoft.com/office/drawing/2014/main" id="{15EB10C8-04F0-FB08-F280-A9550C15E776}"/>
                </a:ext>
              </a:extLst>
            </p:cNvPr>
            <p:cNvSpPr/>
            <p:nvPr/>
          </p:nvSpPr>
          <p:spPr>
            <a:xfrm>
              <a:off x="3232225" y="2245931"/>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E788760-78D6-4C89-0000-85E9BCFB672A}"/>
                </a:ext>
              </a:extLst>
            </p:cNvPr>
            <p:cNvSpPr txBox="1"/>
            <p:nvPr/>
          </p:nvSpPr>
          <p:spPr>
            <a:xfrm>
              <a:off x="3447762" y="2490281"/>
              <a:ext cx="4388300" cy="1569660"/>
            </a:xfrm>
            <a:prstGeom prst="rect">
              <a:avLst/>
            </a:prstGeom>
            <a:noFill/>
          </p:spPr>
          <p:txBody>
            <a:bodyPr wrap="square" rtlCol="0">
              <a:spAutoFit/>
            </a:bodyPr>
            <a:lstStyle/>
            <a:p>
              <a:pPr marL="285750" indent="-285750">
                <a:buFont typeface="Arial" panose="020B0604020202020204" pitchFamily="34" charset="0"/>
                <a:buChar char="•"/>
              </a:pPr>
              <a:r>
                <a:rPr lang="en-US" sz="2000"/>
                <a:t>Repeat instructions in a positive, friendly tone</a:t>
              </a:r>
            </a:p>
            <a:p>
              <a:pPr marL="285750" indent="-285750">
                <a:buFont typeface="Arial" panose="020B0604020202020204" pitchFamily="34" charset="0"/>
                <a:buChar char="•"/>
              </a:pPr>
              <a:r>
                <a:rPr lang="en-US" sz="2000"/>
                <a:t>Physical movement</a:t>
              </a:r>
            </a:p>
            <a:p>
              <a:pPr marL="285750" indent="-285750">
                <a:buFont typeface="Arial" panose="020B0604020202020204" pitchFamily="34" charset="0"/>
                <a:buChar char="•"/>
              </a:pPr>
              <a:endParaRPr lang="en-US"/>
            </a:p>
            <a:p>
              <a:endParaRPr lang="en-US"/>
            </a:p>
          </p:txBody>
        </p:sp>
      </p:grpSp>
      <p:pic>
        <p:nvPicPr>
          <p:cNvPr id="3" name="Picture 2">
            <a:extLst>
              <a:ext uri="{FF2B5EF4-FFF2-40B4-BE49-F238E27FC236}">
                <a16:creationId xmlns:a16="http://schemas.microsoft.com/office/drawing/2014/main" id="{8897EF5A-EC6D-F771-1297-C931067A6A7B}"/>
              </a:ext>
            </a:extLst>
          </p:cNvPr>
          <p:cNvPicPr>
            <a:picLocks noChangeAspect="1" noChangeArrowheads="1"/>
          </p:cNvPicPr>
          <p:nvPr/>
        </p:nvPicPr>
        <p:blipFill>
          <a:blip r:embed="rId3"/>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people raising their hands in a classroom&#10;&#10;AI-generated content may be incorrect.">
            <a:extLst>
              <a:ext uri="{FF2B5EF4-FFF2-40B4-BE49-F238E27FC236}">
                <a16:creationId xmlns:a16="http://schemas.microsoft.com/office/drawing/2014/main" id="{88F6DC6F-5BF5-66B8-0A4F-0C7DDE96A26E}"/>
              </a:ext>
            </a:extLst>
          </p:cNvPr>
          <p:cNvPicPr>
            <a:picLocks noChangeAspect="1"/>
          </p:cNvPicPr>
          <p:nvPr/>
        </p:nvPicPr>
        <p:blipFill>
          <a:blip r:embed="rId4"/>
          <a:srcRect l="4319" t="22798" r="4610" b="30476"/>
          <a:stretch>
            <a:fillRect/>
          </a:stretch>
        </p:blipFill>
        <p:spPr>
          <a:xfrm>
            <a:off x="6358320" y="1826811"/>
            <a:ext cx="4824791" cy="3204378"/>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88557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40125-FB8B-412F-432D-82856F30539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87E1323E-E3E3-F50A-879D-3E88759B22A2}"/>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376C4B09-3188-341C-7532-784B8AEB29B3}"/>
              </a:ext>
            </a:extLst>
          </p:cNvPr>
          <p:cNvGrpSpPr/>
          <p:nvPr/>
        </p:nvGrpSpPr>
        <p:grpSpPr>
          <a:xfrm>
            <a:off x="338554" y="2301511"/>
            <a:ext cx="5033061" cy="4179789"/>
            <a:chOff x="3232226" y="2313086"/>
            <a:chExt cx="5033061" cy="4179789"/>
          </a:xfrm>
        </p:grpSpPr>
        <p:sp>
          <p:nvSpPr>
            <p:cNvPr id="16" name="Rectangle 15">
              <a:extLst>
                <a:ext uri="{FF2B5EF4-FFF2-40B4-BE49-F238E27FC236}">
                  <a16:creationId xmlns:a16="http://schemas.microsoft.com/office/drawing/2014/main" id="{D2CE3F8D-F052-BA39-9E73-EC5B64078C07}"/>
                </a:ext>
              </a:extLst>
            </p:cNvPr>
            <p:cNvSpPr/>
            <p:nvPr/>
          </p:nvSpPr>
          <p:spPr>
            <a:xfrm>
              <a:off x="3232226" y="2313086"/>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8850ED58-1A03-89EB-649D-42394C214499}"/>
                </a:ext>
              </a:extLst>
            </p:cNvPr>
            <p:cNvSpPr/>
            <p:nvPr/>
          </p:nvSpPr>
          <p:spPr>
            <a:xfrm>
              <a:off x="3232228" y="5603622"/>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19">
              <a:extLst>
                <a:ext uri="{FF2B5EF4-FFF2-40B4-BE49-F238E27FC236}">
                  <a16:creationId xmlns:a16="http://schemas.microsoft.com/office/drawing/2014/main" id="{ABAE26EB-3E79-C317-6A89-AAE487CEFAE7}"/>
                </a:ext>
              </a:extLst>
            </p:cNvPr>
            <p:cNvSpPr/>
            <p:nvPr/>
          </p:nvSpPr>
          <p:spPr>
            <a:xfrm>
              <a:off x="3232226" y="3211889"/>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53779CD-360E-BB49-048F-0D4D08CA4F14}"/>
                </a:ext>
              </a:extLst>
            </p:cNvPr>
            <p:cNvSpPr txBox="1"/>
            <p:nvPr/>
          </p:nvSpPr>
          <p:spPr>
            <a:xfrm>
              <a:off x="3554605" y="3749603"/>
              <a:ext cx="4388300" cy="707886"/>
            </a:xfrm>
            <a:prstGeom prst="rect">
              <a:avLst/>
            </a:prstGeom>
            <a:noFill/>
          </p:spPr>
          <p:txBody>
            <a:bodyPr wrap="square" rtlCol="0">
              <a:spAutoFit/>
            </a:bodyPr>
            <a:lstStyle/>
            <a:p>
              <a:pPr algn="ctr"/>
              <a:r>
                <a:rPr lang="en-US" sz="2000"/>
                <a:t>Creates solutions-based environments</a:t>
              </a:r>
            </a:p>
          </p:txBody>
        </p:sp>
      </p:grpSp>
      <p:sp>
        <p:nvSpPr>
          <p:cNvPr id="10" name="Title 1">
            <a:extLst>
              <a:ext uri="{FF2B5EF4-FFF2-40B4-BE49-F238E27FC236}">
                <a16:creationId xmlns:a16="http://schemas.microsoft.com/office/drawing/2014/main" id="{D8804B0C-BE92-9404-E4CB-0096BF560ED9}"/>
              </a:ext>
            </a:extLst>
          </p:cNvPr>
          <p:cNvSpPr txBox="1">
            <a:spLocks/>
          </p:cNvSpPr>
          <p:nvPr/>
        </p:nvSpPr>
        <p:spPr>
          <a:xfrm>
            <a:off x="838200" y="647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400"/>
              <a:t>Step 2: </a:t>
            </a:r>
            <a:r>
              <a:rPr lang="en-US" sz="4400">
                <a:latin typeface="Arial" panose="020B0604020202020204"/>
              </a:rPr>
              <a:t>Maintain the flow of instruction</a:t>
            </a:r>
            <a:endParaRPr lang="en-US"/>
          </a:p>
        </p:txBody>
      </p:sp>
      <p:pic>
        <p:nvPicPr>
          <p:cNvPr id="2" name="Picture 1">
            <a:extLst>
              <a:ext uri="{FF2B5EF4-FFF2-40B4-BE49-F238E27FC236}">
                <a16:creationId xmlns:a16="http://schemas.microsoft.com/office/drawing/2014/main" id="{51A950CE-5DB7-E7E9-3D87-001A87EF08CE}"/>
              </a:ext>
            </a:extLst>
          </p:cNvPr>
          <p:cNvPicPr>
            <a:picLocks noChangeAspect="1" noChangeArrowheads="1"/>
          </p:cNvPicPr>
          <p:nvPr/>
        </p:nvPicPr>
        <p:blipFill>
          <a:blip r:embed="rId3"/>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people raising their hands in a classroom&#10;&#10;AI-generated content may be incorrect.">
            <a:extLst>
              <a:ext uri="{FF2B5EF4-FFF2-40B4-BE49-F238E27FC236}">
                <a16:creationId xmlns:a16="http://schemas.microsoft.com/office/drawing/2014/main" id="{5A1DEFC6-CF03-FEC6-CF91-4F0B79C775F6}"/>
              </a:ext>
            </a:extLst>
          </p:cNvPr>
          <p:cNvPicPr>
            <a:picLocks noChangeAspect="1"/>
          </p:cNvPicPr>
          <p:nvPr/>
        </p:nvPicPr>
        <p:blipFill>
          <a:blip r:embed="rId4"/>
          <a:srcRect l="4319" t="22798" r="4610" b="30476"/>
          <a:stretch>
            <a:fillRect/>
          </a:stretch>
        </p:blipFill>
        <p:spPr>
          <a:xfrm>
            <a:off x="6358320" y="1826811"/>
            <a:ext cx="4824791" cy="3204378"/>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4785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FC9A9-6A81-07D3-CB1D-33F00EAD7930}"/>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7209FE81-8AEE-986B-1A90-822C6ABDADEB}"/>
              </a:ext>
            </a:extLst>
          </p:cNvPr>
          <p:cNvGrpSpPr/>
          <p:nvPr/>
        </p:nvGrpSpPr>
        <p:grpSpPr>
          <a:xfrm>
            <a:off x="958144" y="2946026"/>
            <a:ext cx="5766923" cy="1818811"/>
            <a:chOff x="822184" y="3283173"/>
            <a:chExt cx="5766923" cy="1818811"/>
          </a:xfrm>
        </p:grpSpPr>
        <p:pic>
          <p:nvPicPr>
            <p:cNvPr id="2" name="Picture 1">
              <a:extLst>
                <a:ext uri="{FF2B5EF4-FFF2-40B4-BE49-F238E27FC236}">
                  <a16:creationId xmlns:a16="http://schemas.microsoft.com/office/drawing/2014/main" id="{8A885780-831F-5937-A601-4773645EBFC0}"/>
                </a:ext>
              </a:extLst>
            </p:cNvPr>
            <p:cNvPicPr>
              <a:picLocks noChangeAspect="1"/>
            </p:cNvPicPr>
            <p:nvPr/>
          </p:nvPicPr>
          <p:blipFill>
            <a:blip r:embed="rId3"/>
            <a:srcRect b="7186"/>
            <a:stretch/>
          </p:blipFill>
          <p:spPr>
            <a:xfrm>
              <a:off x="822184" y="3283173"/>
              <a:ext cx="5766923" cy="1818811"/>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34DA9338-DFD9-1C47-5350-8D6BE3FA5476}"/>
                </a:ext>
              </a:extLst>
            </p:cNvPr>
            <p:cNvSpPr/>
            <p:nvPr/>
          </p:nvSpPr>
          <p:spPr>
            <a:xfrm>
              <a:off x="3338821" y="4313915"/>
              <a:ext cx="733647" cy="254669"/>
            </a:xfrm>
            <a:prstGeom prst="rect">
              <a:avLst/>
            </a:prstGeom>
            <a:noFill/>
            <a:ln w="38100">
              <a:solidFill>
                <a:srgbClr val="FFF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E5AF0EB7-B134-1602-66CF-F3CDCD8487FC}"/>
              </a:ext>
            </a:extLst>
          </p:cNvPr>
          <p:cNvPicPr>
            <a:picLocks noChangeAspect="1"/>
          </p:cNvPicPr>
          <p:nvPr/>
        </p:nvPicPr>
        <p:blipFill>
          <a:blip r:embed="rId4"/>
          <a:srcRect/>
          <a:stretch/>
        </p:blipFill>
        <p:spPr>
          <a:xfrm>
            <a:off x="7188667" y="1527902"/>
            <a:ext cx="3615635" cy="4655058"/>
          </a:xfrm>
          <a:prstGeom prst="rect">
            <a:avLst/>
          </a:prstGeom>
          <a:ln>
            <a:noFill/>
          </a:ln>
          <a:effectLst>
            <a:outerShdw blurRad="292100" dist="139700" dir="2700000" algn="tl" rotWithShape="0">
              <a:srgbClr val="333333">
                <a:alpha val="65000"/>
              </a:srgbClr>
            </a:outerShdw>
          </a:effectLst>
        </p:spPr>
      </p:pic>
      <p:sp>
        <p:nvSpPr>
          <p:cNvPr id="17" name="Title 16">
            <a:extLst>
              <a:ext uri="{FF2B5EF4-FFF2-40B4-BE49-F238E27FC236}">
                <a16:creationId xmlns:a16="http://schemas.microsoft.com/office/drawing/2014/main" id="{57F1B9B3-A8B9-0471-154C-21F496BBB573}"/>
              </a:ext>
            </a:extLst>
          </p:cNvPr>
          <p:cNvSpPr>
            <a:spLocks noGrp="1"/>
          </p:cNvSpPr>
          <p:nvPr>
            <p:ph type="title"/>
          </p:nvPr>
        </p:nvSpPr>
        <p:spPr/>
        <p:txBody>
          <a:bodyPr/>
          <a:lstStyle/>
          <a:p>
            <a:r>
              <a:rPr lang="en-US"/>
              <a:t>Access Today’s Materials</a:t>
            </a:r>
          </a:p>
        </p:txBody>
      </p:sp>
      <p:sp>
        <p:nvSpPr>
          <p:cNvPr id="13" name="Rectangle: Rounded Corners 12">
            <a:extLst>
              <a:ext uri="{FF2B5EF4-FFF2-40B4-BE49-F238E27FC236}">
                <a16:creationId xmlns:a16="http://schemas.microsoft.com/office/drawing/2014/main" id="{DEED4795-2DB2-89E5-5B7C-AD2CF705D604}"/>
              </a:ext>
            </a:extLst>
          </p:cNvPr>
          <p:cNvSpPr/>
          <p:nvPr/>
        </p:nvSpPr>
        <p:spPr>
          <a:xfrm>
            <a:off x="2443711" y="2476833"/>
            <a:ext cx="3147500" cy="80879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t>www.ci3t.org/presentations</a:t>
            </a:r>
          </a:p>
        </p:txBody>
      </p:sp>
    </p:spTree>
    <p:extLst>
      <p:ext uri="{BB962C8B-B14F-4D97-AF65-F5344CB8AC3E}">
        <p14:creationId xmlns:p14="http://schemas.microsoft.com/office/powerpoint/2010/main" val="1788802684"/>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ECE9D-5322-2CD1-7E9E-1CC9536E99F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C29EFB0-AECA-27E8-6802-4BCA9E8B50E9}"/>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DBAA7C19-F2C2-345E-6E74-FAD9E6F9B065}"/>
              </a:ext>
            </a:extLst>
          </p:cNvPr>
          <p:cNvGrpSpPr/>
          <p:nvPr/>
        </p:nvGrpSpPr>
        <p:grpSpPr>
          <a:xfrm>
            <a:off x="338552" y="2301511"/>
            <a:ext cx="5033061" cy="3965916"/>
            <a:chOff x="3232224" y="2313086"/>
            <a:chExt cx="5033061" cy="3965916"/>
          </a:xfrm>
        </p:grpSpPr>
        <p:sp>
          <p:nvSpPr>
            <p:cNvPr id="16" name="Rectangle 15">
              <a:extLst>
                <a:ext uri="{FF2B5EF4-FFF2-40B4-BE49-F238E27FC236}">
                  <a16:creationId xmlns:a16="http://schemas.microsoft.com/office/drawing/2014/main" id="{506E906D-F871-E7E1-C340-8C20FB402029}"/>
                </a:ext>
              </a:extLst>
            </p:cNvPr>
            <p:cNvSpPr/>
            <p:nvPr/>
          </p:nvSpPr>
          <p:spPr>
            <a:xfrm>
              <a:off x="3232226" y="2313086"/>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24851868-06AE-9547-0775-3D0C3F1DAEED}"/>
                </a:ext>
              </a:extLst>
            </p:cNvPr>
            <p:cNvSpPr/>
            <p:nvPr/>
          </p:nvSpPr>
          <p:spPr>
            <a:xfrm>
              <a:off x="3232225" y="3289669"/>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19">
              <a:extLst>
                <a:ext uri="{FF2B5EF4-FFF2-40B4-BE49-F238E27FC236}">
                  <a16:creationId xmlns:a16="http://schemas.microsoft.com/office/drawing/2014/main" id="{C90B7957-39A6-5D21-EEB5-ABA4B0F50412}"/>
                </a:ext>
              </a:extLst>
            </p:cNvPr>
            <p:cNvSpPr/>
            <p:nvPr/>
          </p:nvSpPr>
          <p:spPr>
            <a:xfrm>
              <a:off x="3232224" y="4189888"/>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9B2D440-0674-C00F-18C0-7C1C30E4A76F}"/>
                </a:ext>
              </a:extLst>
            </p:cNvPr>
            <p:cNvSpPr txBox="1"/>
            <p:nvPr/>
          </p:nvSpPr>
          <p:spPr>
            <a:xfrm>
              <a:off x="3554603" y="4658639"/>
              <a:ext cx="4388300" cy="707886"/>
            </a:xfrm>
            <a:prstGeom prst="rect">
              <a:avLst/>
            </a:prstGeom>
            <a:noFill/>
          </p:spPr>
          <p:txBody>
            <a:bodyPr wrap="square" rtlCol="0">
              <a:spAutoFit/>
            </a:bodyPr>
            <a:lstStyle/>
            <a:p>
              <a:pPr marL="342900" indent="-342900">
                <a:buFont typeface="Arial" panose="020B0604020202020204" pitchFamily="34" charset="0"/>
                <a:buChar char="•"/>
              </a:pPr>
              <a:r>
                <a:rPr lang="en-US" sz="2000"/>
                <a:t>Engaging in arguments</a:t>
              </a:r>
            </a:p>
            <a:p>
              <a:pPr marL="342900" indent="-342900">
                <a:buFont typeface="Arial" panose="020B0604020202020204" pitchFamily="34" charset="0"/>
                <a:buChar char="•"/>
              </a:pPr>
              <a:r>
                <a:rPr lang="en-US" sz="2000"/>
                <a:t>Providing too much attention</a:t>
              </a:r>
            </a:p>
          </p:txBody>
        </p:sp>
      </p:grpSp>
      <p:sp>
        <p:nvSpPr>
          <p:cNvPr id="13" name="Title 1">
            <a:extLst>
              <a:ext uri="{FF2B5EF4-FFF2-40B4-BE49-F238E27FC236}">
                <a16:creationId xmlns:a16="http://schemas.microsoft.com/office/drawing/2014/main" id="{0626AB0B-D2A7-488A-B35D-BF1F8CDC412F}"/>
              </a:ext>
            </a:extLst>
          </p:cNvPr>
          <p:cNvSpPr txBox="1">
            <a:spLocks/>
          </p:cNvSpPr>
          <p:nvPr/>
        </p:nvSpPr>
        <p:spPr>
          <a:xfrm>
            <a:off x="838200" y="647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400"/>
              <a:t>Step 2: </a:t>
            </a:r>
            <a:r>
              <a:rPr lang="en-US" sz="4400">
                <a:latin typeface="Arial" panose="020B0604020202020204"/>
              </a:rPr>
              <a:t>Maintain the flow of instruction</a:t>
            </a:r>
            <a:endParaRPr lang="en-US"/>
          </a:p>
        </p:txBody>
      </p:sp>
      <p:pic>
        <p:nvPicPr>
          <p:cNvPr id="2" name="Picture 1">
            <a:extLst>
              <a:ext uri="{FF2B5EF4-FFF2-40B4-BE49-F238E27FC236}">
                <a16:creationId xmlns:a16="http://schemas.microsoft.com/office/drawing/2014/main" id="{B8BB017A-8699-CCC4-C4AA-C3F0B68DAF33}"/>
              </a:ext>
            </a:extLst>
          </p:cNvPr>
          <p:cNvPicPr>
            <a:picLocks noChangeAspect="1" noChangeArrowheads="1"/>
          </p:cNvPicPr>
          <p:nvPr/>
        </p:nvPicPr>
        <p:blipFill>
          <a:blip r:embed="rId3"/>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people raising their hands in a classroom&#10;&#10;AI-generated content may be incorrect.">
            <a:extLst>
              <a:ext uri="{FF2B5EF4-FFF2-40B4-BE49-F238E27FC236}">
                <a16:creationId xmlns:a16="http://schemas.microsoft.com/office/drawing/2014/main" id="{7B1984FD-6A73-3C46-979B-E840338ACBE7}"/>
              </a:ext>
            </a:extLst>
          </p:cNvPr>
          <p:cNvPicPr>
            <a:picLocks noChangeAspect="1"/>
          </p:cNvPicPr>
          <p:nvPr/>
        </p:nvPicPr>
        <p:blipFill>
          <a:blip r:embed="rId4"/>
          <a:srcRect l="4319" t="22798" r="4610" b="30476"/>
          <a:stretch>
            <a:fillRect/>
          </a:stretch>
        </p:blipFill>
        <p:spPr>
          <a:xfrm>
            <a:off x="6358320" y="1826811"/>
            <a:ext cx="4824791" cy="3204378"/>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1005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4976E-A7D0-F6BB-2AA7-FFBFA2D3BC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7A0816-7776-1504-5EB4-4944F5859D78}"/>
              </a:ext>
            </a:extLst>
          </p:cNvPr>
          <p:cNvSpPr>
            <a:spLocks noGrp="1"/>
          </p:cNvSpPr>
          <p:nvPr>
            <p:ph type="title"/>
          </p:nvPr>
        </p:nvSpPr>
        <p:spPr/>
        <p:txBody>
          <a:bodyPr/>
          <a:lstStyle/>
          <a:p>
            <a:r>
              <a:rPr lang="en-US"/>
              <a:t>Illustration</a:t>
            </a:r>
          </a:p>
        </p:txBody>
      </p:sp>
      <p:sp>
        <p:nvSpPr>
          <p:cNvPr id="3" name="Content Placeholder 2">
            <a:extLst>
              <a:ext uri="{FF2B5EF4-FFF2-40B4-BE49-F238E27FC236}">
                <a16:creationId xmlns:a16="http://schemas.microsoft.com/office/drawing/2014/main" id="{AAEAA26B-D61D-2258-FD3E-C982F1B8E7C0}"/>
              </a:ext>
            </a:extLst>
          </p:cNvPr>
          <p:cNvSpPr>
            <a:spLocks noGrp="1"/>
          </p:cNvSpPr>
          <p:nvPr>
            <p:ph idx="1"/>
          </p:nvPr>
        </p:nvSpPr>
        <p:spPr/>
        <p:txBody>
          <a:bodyPr>
            <a:normAutofit lnSpcReduction="10000"/>
          </a:bodyPr>
          <a:lstStyle/>
          <a:p>
            <a:pPr marL="0" indent="0">
              <a:lnSpc>
                <a:spcPct val="150000"/>
              </a:lnSpc>
              <a:buNone/>
            </a:pPr>
            <a:r>
              <a:rPr lang="en-US"/>
              <a:t>	Even though Mrs. Hill sees that Paul is still sitting in the lab station, she keeps instruction moving forward by moving on to check on other students who are getting started on their assignments. She uses active supervision by moving through the classroom, visually scanning the room to see who might need help, and providing positive verbal interactions to acknowledge students who are meeting expectations.</a:t>
            </a:r>
          </a:p>
          <a:p>
            <a:endParaRPr lang="en-US"/>
          </a:p>
        </p:txBody>
      </p:sp>
      <p:pic>
        <p:nvPicPr>
          <p:cNvPr id="5" name="Picture 4" descr="A white paper with a magnifying glass in a green circle&#10;&#10;AI-generated content may be incorrect.">
            <a:extLst>
              <a:ext uri="{FF2B5EF4-FFF2-40B4-BE49-F238E27FC236}">
                <a16:creationId xmlns:a16="http://schemas.microsoft.com/office/drawing/2014/main" id="{E8DF9635-D358-A2EF-C9CF-3EDD96FE5D6F}"/>
              </a:ext>
            </a:extLst>
          </p:cNvPr>
          <p:cNvPicPr>
            <a:picLocks noChangeAspect="1"/>
          </p:cNvPicPr>
          <p:nvPr/>
        </p:nvPicPr>
        <p:blipFill>
          <a:blip r:embed="rId2"/>
          <a:srcRect l="24685" t="33079" r="21910" b="29569"/>
          <a:stretch>
            <a:fillRect/>
          </a:stretch>
        </p:blipFill>
        <p:spPr>
          <a:xfrm>
            <a:off x="10582058" y="118333"/>
            <a:ext cx="1609942" cy="1457661"/>
          </a:xfrm>
          <a:prstGeom prst="rect">
            <a:avLst/>
          </a:prstGeom>
        </p:spPr>
      </p:pic>
    </p:spTree>
    <p:extLst>
      <p:ext uri="{BB962C8B-B14F-4D97-AF65-F5344CB8AC3E}">
        <p14:creationId xmlns:p14="http://schemas.microsoft.com/office/powerpoint/2010/main" val="147386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8B118-9FC7-F12B-41D0-4F26C0CB94FB}"/>
            </a:ext>
          </a:extLst>
        </p:cNvPr>
        <p:cNvGrpSpPr/>
        <p:nvPr/>
      </p:nvGrpSpPr>
      <p:grpSpPr>
        <a:xfrm>
          <a:off x="0" y="0"/>
          <a:ext cx="0" cy="0"/>
          <a:chOff x="0" y="0"/>
          <a:chExt cx="0" cy="0"/>
        </a:xfrm>
      </p:grpSpPr>
      <p:graphicFrame>
        <p:nvGraphicFramePr>
          <p:cNvPr id="4" name="Table 2">
            <a:extLst>
              <a:ext uri="{FF2B5EF4-FFF2-40B4-BE49-F238E27FC236}">
                <a16:creationId xmlns:a16="http://schemas.microsoft.com/office/drawing/2014/main" id="{CC98A0D4-685D-B59A-9741-1EC0A439B9E5}"/>
              </a:ext>
            </a:extLst>
          </p:cNvPr>
          <p:cNvGraphicFramePr>
            <a:graphicFrameLocks noGrp="1"/>
          </p:cNvGraphicFramePr>
          <p:nvPr/>
        </p:nvGraphicFramePr>
        <p:xfrm>
          <a:off x="520277" y="313269"/>
          <a:ext cx="10848240" cy="2218465"/>
        </p:xfrm>
        <a:graphic>
          <a:graphicData uri="http://schemas.openxmlformats.org/drawingml/2006/table">
            <a:tbl>
              <a:tblPr firstRow="1" bandRow="1">
                <a:tableStyleId>{5C22544A-7EE6-4342-B048-85BDC9FD1C3A}</a:tableStyleId>
              </a:tblPr>
              <a:tblGrid>
                <a:gridCol w="10848240">
                  <a:extLst>
                    <a:ext uri="{9D8B030D-6E8A-4147-A177-3AD203B41FA5}">
                      <a16:colId xmlns:a16="http://schemas.microsoft.com/office/drawing/2014/main" val="753282578"/>
                    </a:ext>
                  </a:extLst>
                </a:gridCol>
              </a:tblGrid>
              <a:tr h="3661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schemeClr val="bg1"/>
                          </a:solidFill>
                        </a:rPr>
                        <a:t>Let’s Talk!</a:t>
                      </a:r>
                    </a:p>
                  </a:txBody>
                  <a:tcPr>
                    <a:solidFill>
                      <a:srgbClr val="2F4E6D"/>
                    </a:solidFill>
                  </a:tcPr>
                </a:tc>
                <a:extLst>
                  <a:ext uri="{0D108BD9-81ED-4DB2-BD59-A6C34878D82A}">
                    <a16:rowId xmlns:a16="http://schemas.microsoft.com/office/drawing/2014/main" val="2457955308"/>
                  </a:ext>
                </a:extLst>
              </a:tr>
              <a:tr h="1578385">
                <a:tc>
                  <a:txBody>
                    <a:bodyPr/>
                    <a:lstStyle/>
                    <a:p>
                      <a:pPr marL="0" indent="0" algn="l">
                        <a:buFont typeface="Arial" panose="020B0604020202020204" pitchFamily="34" charset="0"/>
                        <a:buNone/>
                      </a:pPr>
                      <a:endParaRPr lang="en-US" sz="800" b="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0" kern="1200">
                          <a:solidFill>
                            <a:schemeClr val="dk1"/>
                          </a:solidFill>
                          <a:latin typeface="+mn-lt"/>
                          <a:ea typeface="+mn-ea"/>
                          <a:cs typeface="+mn-cs"/>
                        </a:rPr>
                        <a:t>Use your handout to develop a few statements you                                         could use in the moment </a:t>
                      </a:r>
                    </a:p>
                  </a:txBody>
                  <a:tcPr>
                    <a:solidFill>
                      <a:schemeClr val="accent5">
                        <a:lumMod val="20000"/>
                        <a:lumOff val="80000"/>
                      </a:schemeClr>
                    </a:solidFill>
                  </a:tcPr>
                </a:tc>
                <a:extLst>
                  <a:ext uri="{0D108BD9-81ED-4DB2-BD59-A6C34878D82A}">
                    <a16:rowId xmlns:a16="http://schemas.microsoft.com/office/drawing/2014/main" val="758992147"/>
                  </a:ext>
                </a:extLst>
              </a:tr>
            </a:tbl>
          </a:graphicData>
        </a:graphic>
      </p:graphicFrame>
      <p:grpSp>
        <p:nvGrpSpPr>
          <p:cNvPr id="15" name="Group 14">
            <a:extLst>
              <a:ext uri="{FF2B5EF4-FFF2-40B4-BE49-F238E27FC236}">
                <a16:creationId xmlns:a16="http://schemas.microsoft.com/office/drawing/2014/main" id="{F12A54BD-31F9-6AB5-85AB-62D58F561F3F}"/>
              </a:ext>
            </a:extLst>
          </p:cNvPr>
          <p:cNvGrpSpPr/>
          <p:nvPr/>
        </p:nvGrpSpPr>
        <p:grpSpPr>
          <a:xfrm>
            <a:off x="563954" y="4573971"/>
            <a:ext cx="4458971" cy="1581195"/>
            <a:chOff x="520277" y="4445955"/>
            <a:chExt cx="4458971" cy="1581195"/>
          </a:xfrm>
        </p:grpSpPr>
        <p:pic>
          <p:nvPicPr>
            <p:cNvPr id="5" name="Picture 41">
              <a:extLst>
                <a:ext uri="{FF2B5EF4-FFF2-40B4-BE49-F238E27FC236}">
                  <a16:creationId xmlns:a16="http://schemas.microsoft.com/office/drawing/2014/main" id="{95C43AAD-6732-A7CA-9A21-51501EC97CE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0277" y="4445955"/>
              <a:ext cx="4458971" cy="1581195"/>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40">
              <a:extLst>
                <a:ext uri="{FF2B5EF4-FFF2-40B4-BE49-F238E27FC236}">
                  <a16:creationId xmlns:a16="http://schemas.microsoft.com/office/drawing/2014/main" id="{20E13CA1-6C81-2E20-01AD-004D3546CAE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20277" y="4445955"/>
              <a:ext cx="4458971" cy="158119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39">
              <a:extLst>
                <a:ext uri="{FF2B5EF4-FFF2-40B4-BE49-F238E27FC236}">
                  <a16:creationId xmlns:a16="http://schemas.microsoft.com/office/drawing/2014/main" id="{89C07B0A-FB6A-EEC4-518D-761F7580ABB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20277" y="4445955"/>
              <a:ext cx="4458971" cy="1581195"/>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38">
              <a:extLst>
                <a:ext uri="{FF2B5EF4-FFF2-40B4-BE49-F238E27FC236}">
                  <a16:creationId xmlns:a16="http://schemas.microsoft.com/office/drawing/2014/main" id="{F7C30082-E1CF-0F96-9F7B-D4EEB26661E3}"/>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20277" y="4445955"/>
              <a:ext cx="4458971" cy="1581195"/>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33">
              <a:extLst>
                <a:ext uri="{FF2B5EF4-FFF2-40B4-BE49-F238E27FC236}">
                  <a16:creationId xmlns:a16="http://schemas.microsoft.com/office/drawing/2014/main" id="{83F66BF8-85EE-BE78-337C-AE109D248D9C}"/>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20277" y="4445955"/>
              <a:ext cx="4458971" cy="1581195"/>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36">
              <a:extLst>
                <a:ext uri="{FF2B5EF4-FFF2-40B4-BE49-F238E27FC236}">
                  <a16:creationId xmlns:a16="http://schemas.microsoft.com/office/drawing/2014/main" id="{B6C84957-508E-DB62-76F0-F01EB3F69C3E}"/>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20277" y="4445955"/>
              <a:ext cx="4458971" cy="1581195"/>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32">
              <a:extLst>
                <a:ext uri="{FF2B5EF4-FFF2-40B4-BE49-F238E27FC236}">
                  <a16:creationId xmlns:a16="http://schemas.microsoft.com/office/drawing/2014/main" id="{0B32523F-0333-9437-3C5A-93F98F3FD7DA}"/>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20278" y="4445955"/>
              <a:ext cx="4458969" cy="1581195"/>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33A4D323-7BE9-6791-F452-D36F257E58F2}"/>
              </a:ext>
            </a:extLst>
          </p:cNvPr>
          <p:cNvGrpSpPr/>
          <p:nvPr/>
        </p:nvGrpSpPr>
        <p:grpSpPr>
          <a:xfrm>
            <a:off x="563954" y="2531734"/>
            <a:ext cx="5766923" cy="1831241"/>
            <a:chOff x="681914" y="2531734"/>
            <a:chExt cx="5766923" cy="1831241"/>
          </a:xfrm>
        </p:grpSpPr>
        <p:pic>
          <p:nvPicPr>
            <p:cNvPr id="2" name="Picture 1">
              <a:extLst>
                <a:ext uri="{FF2B5EF4-FFF2-40B4-BE49-F238E27FC236}">
                  <a16:creationId xmlns:a16="http://schemas.microsoft.com/office/drawing/2014/main" id="{B060D9F1-7F3A-06A1-FDCF-8694C5D72A8E}"/>
                </a:ext>
              </a:extLst>
            </p:cNvPr>
            <p:cNvPicPr>
              <a:picLocks noChangeAspect="1"/>
            </p:cNvPicPr>
            <p:nvPr/>
          </p:nvPicPr>
          <p:blipFill>
            <a:blip r:embed="rId10"/>
            <a:srcRect b="7186"/>
            <a:stretch/>
          </p:blipFill>
          <p:spPr>
            <a:xfrm>
              <a:off x="681914" y="2544164"/>
              <a:ext cx="5766923" cy="1818811"/>
            </a:xfrm>
            <a:prstGeom prst="rect">
              <a:avLst/>
            </a:prstGeom>
            <a:ln>
              <a:noFill/>
            </a:ln>
            <a:effectLst>
              <a:outerShdw blurRad="292100" dist="139700" dir="2700000" algn="tl" rotWithShape="0">
                <a:srgbClr val="333333">
                  <a:alpha val="65000"/>
                </a:srgbClr>
              </a:outerShdw>
            </a:effectLst>
          </p:spPr>
        </p:pic>
        <p:sp>
          <p:nvSpPr>
            <p:cNvPr id="13" name="Rectangle: Rounded Corners 12">
              <a:extLst>
                <a:ext uri="{FF2B5EF4-FFF2-40B4-BE49-F238E27FC236}">
                  <a16:creationId xmlns:a16="http://schemas.microsoft.com/office/drawing/2014/main" id="{9E4DE59C-C0DE-6262-1B1B-7E1D3CB64564}"/>
                </a:ext>
              </a:extLst>
            </p:cNvPr>
            <p:cNvSpPr/>
            <p:nvPr/>
          </p:nvSpPr>
          <p:spPr>
            <a:xfrm>
              <a:off x="3301337" y="2531734"/>
              <a:ext cx="3147500" cy="80879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t>www.ci3t.org/presentations</a:t>
              </a:r>
            </a:p>
          </p:txBody>
        </p:sp>
        <p:sp>
          <p:nvSpPr>
            <p:cNvPr id="14" name="Rectangle 13">
              <a:extLst>
                <a:ext uri="{FF2B5EF4-FFF2-40B4-BE49-F238E27FC236}">
                  <a16:creationId xmlns:a16="http://schemas.microsoft.com/office/drawing/2014/main" id="{1E0B136B-BC61-2A66-21E2-B74A35473FB4}"/>
                </a:ext>
              </a:extLst>
            </p:cNvPr>
            <p:cNvSpPr/>
            <p:nvPr/>
          </p:nvSpPr>
          <p:spPr>
            <a:xfrm>
              <a:off x="3198551" y="3536742"/>
              <a:ext cx="733647" cy="254669"/>
            </a:xfrm>
            <a:prstGeom prst="rect">
              <a:avLst/>
            </a:prstGeom>
            <a:noFill/>
            <a:ln w="38100">
              <a:solidFill>
                <a:srgbClr val="FFF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6DEA88B2-B4BE-F4AB-22EA-4D86B9DBA5F2}"/>
              </a:ext>
            </a:extLst>
          </p:cNvPr>
          <p:cNvPicPr>
            <a:picLocks noChangeAspect="1"/>
          </p:cNvPicPr>
          <p:nvPr/>
        </p:nvPicPr>
        <p:blipFill>
          <a:blip r:embed="rId11"/>
          <a:srcRect/>
          <a:stretch/>
        </p:blipFill>
        <p:spPr>
          <a:xfrm>
            <a:off x="7387469" y="1538667"/>
            <a:ext cx="3725583" cy="4796614"/>
          </a:xfrm>
          <a:prstGeom prst="rect">
            <a:avLst/>
          </a:prstGeom>
          <a:ln>
            <a:noFill/>
          </a:ln>
          <a:effectLst>
            <a:outerShdw blurRad="292100" dist="139700" dir="2700000" algn="tl" rotWithShape="0">
              <a:srgbClr val="333333">
                <a:alpha val="65000"/>
              </a:srgbClr>
            </a:outerShdw>
          </a:effectLst>
        </p:spPr>
      </p:pic>
      <p:pic>
        <p:nvPicPr>
          <p:cNvPr id="3" name="Graphic 2" descr="Pen with solid fill">
            <a:extLst>
              <a:ext uri="{FF2B5EF4-FFF2-40B4-BE49-F238E27FC236}">
                <a16:creationId xmlns:a16="http://schemas.microsoft.com/office/drawing/2014/main" id="{DDDB550A-9DE7-2391-5F06-68D4D8965D0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181600" y="5420881"/>
            <a:ext cx="914400" cy="914400"/>
          </a:xfrm>
          <a:prstGeom prst="rect">
            <a:avLst/>
          </a:prstGeom>
        </p:spPr>
      </p:pic>
    </p:spTree>
    <p:extLst>
      <p:ext uri="{BB962C8B-B14F-4D97-AF65-F5344CB8AC3E}">
        <p14:creationId xmlns:p14="http://schemas.microsoft.com/office/powerpoint/2010/main" val="3249573049"/>
      </p:ext>
    </p:extLst>
  </p:cSld>
  <p:clrMapOvr>
    <a:masterClrMapping/>
  </p:clrMapOvr>
  <mc:AlternateContent xmlns:mc="http://schemas.openxmlformats.org/markup-compatibility/2006">
    <mc:Choice xmlns:p14="http://schemas.microsoft.com/office/powerpoint/2010/main" Requires="p14">
      <p:transition p14:dur="0" advClick="0" advTm="901000"/>
    </mc:Choice>
    <mc:Fallback>
      <p:transition advClick="0" advTm="901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EDEAA-C53F-8475-E185-E1E207071C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47E0D9-B62B-E18E-2186-94997B7F4028}"/>
              </a:ext>
            </a:extLst>
          </p:cNvPr>
          <p:cNvSpPr>
            <a:spLocks noGrp="1"/>
          </p:cNvSpPr>
          <p:nvPr>
            <p:ph type="title"/>
          </p:nvPr>
        </p:nvSpPr>
        <p:spPr>
          <a:xfrm>
            <a:off x="838200" y="64741"/>
            <a:ext cx="10515600" cy="1325563"/>
          </a:xfrm>
        </p:spPr>
        <p:txBody>
          <a:bodyPr>
            <a:normAutofit/>
          </a:bodyPr>
          <a:lstStyle/>
          <a:p>
            <a:r>
              <a:rPr lang="en-US" sz="4400"/>
              <a:t>Step 3: </a:t>
            </a:r>
            <a:r>
              <a:rPr lang="en-US" sz="4400">
                <a:latin typeface="Arial" panose="020B0604020202020204"/>
              </a:rPr>
              <a:t>Acknowledge other students meeting expectations</a:t>
            </a:r>
            <a:endParaRPr lang="en-US"/>
          </a:p>
        </p:txBody>
      </p:sp>
      <p:sp>
        <p:nvSpPr>
          <p:cNvPr id="9" name="Rectangle 8">
            <a:extLst>
              <a:ext uri="{FF2B5EF4-FFF2-40B4-BE49-F238E27FC236}">
                <a16:creationId xmlns:a16="http://schemas.microsoft.com/office/drawing/2014/main" id="{DC2FBE35-9E04-5A71-DF95-552796CE3398}"/>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EB4EB0A9-B83A-D6A9-5A83-E17D2DB9B967}"/>
              </a:ext>
            </a:extLst>
          </p:cNvPr>
          <p:cNvGrpSpPr/>
          <p:nvPr/>
        </p:nvGrpSpPr>
        <p:grpSpPr>
          <a:xfrm>
            <a:off x="338552" y="2234356"/>
            <a:ext cx="5033063" cy="4246944"/>
            <a:chOff x="3232224" y="2245931"/>
            <a:chExt cx="5033063" cy="4246944"/>
          </a:xfrm>
        </p:grpSpPr>
        <p:sp>
          <p:nvSpPr>
            <p:cNvPr id="16" name="Rectangle 15">
              <a:extLst>
                <a:ext uri="{FF2B5EF4-FFF2-40B4-BE49-F238E27FC236}">
                  <a16:creationId xmlns:a16="http://schemas.microsoft.com/office/drawing/2014/main" id="{410752CF-61D0-F9F0-62D1-4D71BBEBA78D}"/>
                </a:ext>
              </a:extLst>
            </p:cNvPr>
            <p:cNvSpPr/>
            <p:nvPr/>
          </p:nvSpPr>
          <p:spPr>
            <a:xfrm>
              <a:off x="3232224" y="455296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487E22E8-58CC-B367-975D-4A374EECEF04}"/>
                </a:ext>
              </a:extLst>
            </p:cNvPr>
            <p:cNvSpPr/>
            <p:nvPr/>
          </p:nvSpPr>
          <p:spPr>
            <a:xfrm>
              <a:off x="3232228" y="5603622"/>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19">
              <a:extLst>
                <a:ext uri="{FF2B5EF4-FFF2-40B4-BE49-F238E27FC236}">
                  <a16:creationId xmlns:a16="http://schemas.microsoft.com/office/drawing/2014/main" id="{DACBD9B9-543A-F359-4BAA-F9E12D9A7F1D}"/>
                </a:ext>
              </a:extLst>
            </p:cNvPr>
            <p:cNvSpPr/>
            <p:nvPr/>
          </p:nvSpPr>
          <p:spPr>
            <a:xfrm>
              <a:off x="3232225" y="2245931"/>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0D693D4-7CA2-8664-3C79-693401A5983E}"/>
                </a:ext>
              </a:extLst>
            </p:cNvPr>
            <p:cNvSpPr txBox="1"/>
            <p:nvPr/>
          </p:nvSpPr>
          <p:spPr>
            <a:xfrm>
              <a:off x="3447762" y="2490281"/>
              <a:ext cx="4388300" cy="1569660"/>
            </a:xfrm>
            <a:prstGeom prst="rect">
              <a:avLst/>
            </a:prstGeom>
            <a:noFill/>
          </p:spPr>
          <p:txBody>
            <a:bodyPr wrap="square" rtlCol="0">
              <a:spAutoFit/>
            </a:bodyPr>
            <a:lstStyle/>
            <a:p>
              <a:pPr marL="285750" indent="-285750">
                <a:buFont typeface="Arial" panose="020B0604020202020204" pitchFamily="34" charset="0"/>
                <a:buChar char="•"/>
              </a:pPr>
              <a:r>
                <a:rPr lang="en-US" sz="2000"/>
                <a:t>Behavior-specific praise </a:t>
              </a:r>
            </a:p>
            <a:p>
              <a:pPr marL="285750" indent="-285750">
                <a:buFont typeface="Arial" panose="020B0604020202020204" pitchFamily="34" charset="0"/>
                <a:buChar char="•"/>
              </a:pPr>
              <a:r>
                <a:rPr lang="en-US" sz="2000"/>
                <a:t>Keep instruction moving forward</a:t>
              </a:r>
            </a:p>
            <a:p>
              <a:pPr marL="285750" indent="-285750">
                <a:buFont typeface="Arial" panose="020B0604020202020204" pitchFamily="34" charset="0"/>
                <a:buChar char="•"/>
              </a:pPr>
              <a:r>
                <a:rPr lang="en-US" sz="2000"/>
                <a:t>Be calm and sincere </a:t>
              </a:r>
            </a:p>
            <a:p>
              <a:pPr marL="285750" indent="-285750">
                <a:buFont typeface="Arial" panose="020B0604020202020204" pitchFamily="34" charset="0"/>
                <a:buChar char="•"/>
              </a:pPr>
              <a:endParaRPr lang="en-US"/>
            </a:p>
            <a:p>
              <a:endParaRPr lang="en-US"/>
            </a:p>
          </p:txBody>
        </p:sp>
      </p:grpSp>
      <p:pic>
        <p:nvPicPr>
          <p:cNvPr id="3" name="Picture 2" descr="A person standing in front of a whiteboard raising her hands&#10;&#10;Description automatically generated">
            <a:extLst>
              <a:ext uri="{FF2B5EF4-FFF2-40B4-BE49-F238E27FC236}">
                <a16:creationId xmlns:a16="http://schemas.microsoft.com/office/drawing/2014/main" id="{C25533BE-BB3D-6840-2961-5A20A8388483}"/>
              </a:ext>
            </a:extLst>
          </p:cNvPr>
          <p:cNvPicPr>
            <a:picLocks noChangeAspect="1"/>
          </p:cNvPicPr>
          <p:nvPr/>
        </p:nvPicPr>
        <p:blipFill>
          <a:blip r:embed="rId3"/>
          <a:stretch>
            <a:fillRect/>
          </a:stretch>
        </p:blipFill>
        <p:spPr>
          <a:xfrm>
            <a:off x="6820387" y="1333318"/>
            <a:ext cx="3341717" cy="501257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AAB6DE05-2BD8-52EC-9863-CE7E925190CD}"/>
              </a:ext>
            </a:extLst>
          </p:cNvPr>
          <p:cNvPicPr>
            <a:picLocks noChangeAspect="1" noChangeArrowheads="1"/>
          </p:cNvPicPr>
          <p:nvPr/>
        </p:nvPicPr>
        <p:blipFill>
          <a:blip r:embed="rId4"/>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939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D4FFE-662F-AF57-2E37-36878438928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1C0646E-B6A2-D36B-EF10-A9B5DA561019}"/>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6CCA5A0E-FE97-A81F-63AC-56A0836FB84C}"/>
              </a:ext>
            </a:extLst>
          </p:cNvPr>
          <p:cNvGrpSpPr/>
          <p:nvPr/>
        </p:nvGrpSpPr>
        <p:grpSpPr>
          <a:xfrm>
            <a:off x="338553" y="2301511"/>
            <a:ext cx="5033060" cy="3970257"/>
            <a:chOff x="3232225" y="2313086"/>
            <a:chExt cx="5033060" cy="3970257"/>
          </a:xfrm>
        </p:grpSpPr>
        <p:sp>
          <p:nvSpPr>
            <p:cNvPr id="16" name="Rectangle 15">
              <a:extLst>
                <a:ext uri="{FF2B5EF4-FFF2-40B4-BE49-F238E27FC236}">
                  <a16:creationId xmlns:a16="http://schemas.microsoft.com/office/drawing/2014/main" id="{DF6F01DB-B16D-7D39-6A20-48481A832519}"/>
                </a:ext>
              </a:extLst>
            </p:cNvPr>
            <p:cNvSpPr/>
            <p:nvPr/>
          </p:nvSpPr>
          <p:spPr>
            <a:xfrm>
              <a:off x="3232226" y="2313086"/>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E763738D-2C4D-4CF6-F5B7-427A5EFF2FB7}"/>
                </a:ext>
              </a:extLst>
            </p:cNvPr>
            <p:cNvSpPr/>
            <p:nvPr/>
          </p:nvSpPr>
          <p:spPr>
            <a:xfrm>
              <a:off x="3232225" y="5394090"/>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19">
              <a:extLst>
                <a:ext uri="{FF2B5EF4-FFF2-40B4-BE49-F238E27FC236}">
                  <a16:creationId xmlns:a16="http://schemas.microsoft.com/office/drawing/2014/main" id="{E919A2FB-4BC6-49DD-8C20-493BF4103DA9}"/>
                </a:ext>
              </a:extLst>
            </p:cNvPr>
            <p:cNvSpPr/>
            <p:nvPr/>
          </p:nvSpPr>
          <p:spPr>
            <a:xfrm>
              <a:off x="3232226" y="3211889"/>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C42EC76-B273-ACD5-EC2F-875F52F27182}"/>
                </a:ext>
              </a:extLst>
            </p:cNvPr>
            <p:cNvSpPr txBox="1"/>
            <p:nvPr/>
          </p:nvSpPr>
          <p:spPr>
            <a:xfrm>
              <a:off x="3554605" y="3749603"/>
              <a:ext cx="4388300" cy="1015663"/>
            </a:xfrm>
            <a:prstGeom prst="rect">
              <a:avLst/>
            </a:prstGeom>
            <a:noFill/>
          </p:spPr>
          <p:txBody>
            <a:bodyPr wrap="square" rtlCol="0">
              <a:spAutoFit/>
            </a:bodyPr>
            <a:lstStyle/>
            <a:p>
              <a:pPr algn="ctr"/>
              <a:r>
                <a:rPr lang="en-US" sz="2000"/>
                <a:t>Creates a positive, praise-rich environment to reinforce what is expected</a:t>
              </a:r>
            </a:p>
          </p:txBody>
        </p:sp>
      </p:grpSp>
      <p:sp>
        <p:nvSpPr>
          <p:cNvPr id="10" name="Title 1">
            <a:extLst>
              <a:ext uri="{FF2B5EF4-FFF2-40B4-BE49-F238E27FC236}">
                <a16:creationId xmlns:a16="http://schemas.microsoft.com/office/drawing/2014/main" id="{A7E58EA6-5A19-A92B-5E28-848F63130EB0}"/>
              </a:ext>
            </a:extLst>
          </p:cNvPr>
          <p:cNvSpPr txBox="1">
            <a:spLocks/>
          </p:cNvSpPr>
          <p:nvPr/>
        </p:nvSpPr>
        <p:spPr>
          <a:xfrm>
            <a:off x="838200" y="647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400"/>
              <a:t>Step 3: </a:t>
            </a:r>
            <a:r>
              <a:rPr lang="en-US" sz="4400">
                <a:latin typeface="Arial" panose="020B0604020202020204"/>
              </a:rPr>
              <a:t>Acknowledge other students meeting expectations</a:t>
            </a:r>
            <a:endParaRPr lang="en-US"/>
          </a:p>
        </p:txBody>
      </p:sp>
      <p:pic>
        <p:nvPicPr>
          <p:cNvPr id="2" name="Picture 1" descr="A person standing in front of a whiteboard raising her hands&#10;&#10;Description automatically generated">
            <a:extLst>
              <a:ext uri="{FF2B5EF4-FFF2-40B4-BE49-F238E27FC236}">
                <a16:creationId xmlns:a16="http://schemas.microsoft.com/office/drawing/2014/main" id="{E749E79F-76E7-8EE1-26DE-0CC8A4416A3B}"/>
              </a:ext>
            </a:extLst>
          </p:cNvPr>
          <p:cNvPicPr>
            <a:picLocks noChangeAspect="1"/>
          </p:cNvPicPr>
          <p:nvPr/>
        </p:nvPicPr>
        <p:blipFill>
          <a:blip r:embed="rId3"/>
          <a:stretch>
            <a:fillRect/>
          </a:stretch>
        </p:blipFill>
        <p:spPr>
          <a:xfrm>
            <a:off x="6820387" y="1333318"/>
            <a:ext cx="3341717" cy="5012575"/>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410C2A06-301A-368B-30A6-958CD6B293E9}"/>
              </a:ext>
            </a:extLst>
          </p:cNvPr>
          <p:cNvPicPr>
            <a:picLocks noChangeAspect="1" noChangeArrowheads="1"/>
          </p:cNvPicPr>
          <p:nvPr/>
        </p:nvPicPr>
        <p:blipFill>
          <a:blip r:embed="rId4"/>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9515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51345-31A7-3477-C82B-3CE306C706CF}"/>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46BD000-96D9-5971-5C63-A52736A06869}"/>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586D6939-1923-E3BE-2088-85C0AF1BE23F}"/>
              </a:ext>
            </a:extLst>
          </p:cNvPr>
          <p:cNvGrpSpPr/>
          <p:nvPr/>
        </p:nvGrpSpPr>
        <p:grpSpPr>
          <a:xfrm>
            <a:off x="338552" y="2301511"/>
            <a:ext cx="5033061" cy="3965916"/>
            <a:chOff x="3232224" y="2313086"/>
            <a:chExt cx="5033061" cy="3965916"/>
          </a:xfrm>
        </p:grpSpPr>
        <p:sp>
          <p:nvSpPr>
            <p:cNvPr id="16" name="Rectangle 15">
              <a:extLst>
                <a:ext uri="{FF2B5EF4-FFF2-40B4-BE49-F238E27FC236}">
                  <a16:creationId xmlns:a16="http://schemas.microsoft.com/office/drawing/2014/main" id="{79E368D2-BC61-8557-EACA-F1B8DEB8D010}"/>
                </a:ext>
              </a:extLst>
            </p:cNvPr>
            <p:cNvSpPr/>
            <p:nvPr/>
          </p:nvSpPr>
          <p:spPr>
            <a:xfrm>
              <a:off x="3232226" y="2313086"/>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3550851A-6BDA-671A-C356-C65BBBADCFA2}"/>
                </a:ext>
              </a:extLst>
            </p:cNvPr>
            <p:cNvSpPr/>
            <p:nvPr/>
          </p:nvSpPr>
          <p:spPr>
            <a:xfrm>
              <a:off x="3232225" y="3289669"/>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19">
              <a:extLst>
                <a:ext uri="{FF2B5EF4-FFF2-40B4-BE49-F238E27FC236}">
                  <a16:creationId xmlns:a16="http://schemas.microsoft.com/office/drawing/2014/main" id="{2AC4BCC4-33F6-54BC-1037-07F174A4CD5F}"/>
                </a:ext>
              </a:extLst>
            </p:cNvPr>
            <p:cNvSpPr/>
            <p:nvPr/>
          </p:nvSpPr>
          <p:spPr>
            <a:xfrm>
              <a:off x="3232224" y="4189888"/>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5093C83-48DF-86FA-BE8B-41D891EE1D4F}"/>
                </a:ext>
              </a:extLst>
            </p:cNvPr>
            <p:cNvSpPr txBox="1"/>
            <p:nvPr/>
          </p:nvSpPr>
          <p:spPr>
            <a:xfrm>
              <a:off x="3554603" y="4658639"/>
              <a:ext cx="4388300" cy="1323439"/>
            </a:xfrm>
            <a:prstGeom prst="rect">
              <a:avLst/>
            </a:prstGeom>
            <a:noFill/>
          </p:spPr>
          <p:txBody>
            <a:bodyPr wrap="square" rtlCol="0">
              <a:spAutoFit/>
            </a:bodyPr>
            <a:lstStyle/>
            <a:p>
              <a:pPr marL="342900" indent="-342900">
                <a:buFont typeface="Arial" panose="020B0604020202020204" pitchFamily="34" charset="0"/>
                <a:buChar char="•"/>
              </a:pPr>
              <a:r>
                <a:rPr lang="en-US" sz="2000"/>
                <a:t>Raising voice</a:t>
              </a:r>
            </a:p>
            <a:p>
              <a:pPr marL="342900" indent="-342900">
                <a:buFont typeface="Arial" panose="020B0604020202020204" pitchFamily="34" charset="0"/>
                <a:buChar char="•"/>
              </a:pPr>
              <a:r>
                <a:rPr lang="en-US" sz="2000"/>
                <a:t>Body language that communicates distress or frustration</a:t>
              </a:r>
            </a:p>
          </p:txBody>
        </p:sp>
      </p:grpSp>
      <p:sp>
        <p:nvSpPr>
          <p:cNvPr id="13" name="Title 1">
            <a:extLst>
              <a:ext uri="{FF2B5EF4-FFF2-40B4-BE49-F238E27FC236}">
                <a16:creationId xmlns:a16="http://schemas.microsoft.com/office/drawing/2014/main" id="{D9E812E1-3DB6-B579-DA59-AE54645EF385}"/>
              </a:ext>
            </a:extLst>
          </p:cNvPr>
          <p:cNvSpPr txBox="1">
            <a:spLocks/>
          </p:cNvSpPr>
          <p:nvPr/>
        </p:nvSpPr>
        <p:spPr>
          <a:xfrm>
            <a:off x="838200" y="647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400"/>
              <a:t>Step 3: </a:t>
            </a:r>
            <a:r>
              <a:rPr lang="en-US" sz="4400">
                <a:latin typeface="Arial" panose="020B0604020202020204"/>
              </a:rPr>
              <a:t>Acknowledge other students meeting expectations</a:t>
            </a:r>
            <a:endParaRPr lang="en-US"/>
          </a:p>
        </p:txBody>
      </p:sp>
      <p:pic>
        <p:nvPicPr>
          <p:cNvPr id="2" name="Picture 1" descr="A person standing in front of a whiteboard raising her hands&#10;&#10;Description automatically generated">
            <a:extLst>
              <a:ext uri="{FF2B5EF4-FFF2-40B4-BE49-F238E27FC236}">
                <a16:creationId xmlns:a16="http://schemas.microsoft.com/office/drawing/2014/main" id="{951B9EC7-5A59-F174-608F-8B0CD5991D4A}"/>
              </a:ext>
            </a:extLst>
          </p:cNvPr>
          <p:cNvPicPr>
            <a:picLocks noChangeAspect="1"/>
          </p:cNvPicPr>
          <p:nvPr/>
        </p:nvPicPr>
        <p:blipFill>
          <a:blip r:embed="rId3"/>
          <a:stretch>
            <a:fillRect/>
          </a:stretch>
        </p:blipFill>
        <p:spPr>
          <a:xfrm>
            <a:off x="6820387" y="1333318"/>
            <a:ext cx="3341717" cy="5012575"/>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0BBE12DB-54EF-3065-73C2-3D890969251B}"/>
              </a:ext>
            </a:extLst>
          </p:cNvPr>
          <p:cNvPicPr>
            <a:picLocks noChangeAspect="1" noChangeArrowheads="1"/>
          </p:cNvPicPr>
          <p:nvPr/>
        </p:nvPicPr>
        <p:blipFill>
          <a:blip r:embed="rId4"/>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1882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9BE2C-0D25-D687-B894-B905A4EEBDF3}"/>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5016C6CA-55B6-49FB-3E1F-1BC04482AC22}"/>
              </a:ext>
            </a:extLst>
          </p:cNvPr>
          <p:cNvSpPr>
            <a:spLocks noGrp="1"/>
          </p:cNvSpPr>
          <p:nvPr>
            <p:ph type="title"/>
          </p:nvPr>
        </p:nvSpPr>
        <p:spPr/>
        <p:txBody>
          <a:bodyPr/>
          <a:lstStyle/>
          <a:p>
            <a:r>
              <a:rPr lang="en-US"/>
              <a:t>Let’s Chat!</a:t>
            </a:r>
          </a:p>
        </p:txBody>
      </p:sp>
      <p:sp>
        <p:nvSpPr>
          <p:cNvPr id="3" name="Textbox">
            <a:extLst>
              <a:ext uri="{FF2B5EF4-FFF2-40B4-BE49-F238E27FC236}">
                <a16:creationId xmlns:a16="http://schemas.microsoft.com/office/drawing/2014/main" id="{16ED8746-1691-8BD9-5768-56FE6468EBC7}"/>
              </a:ext>
            </a:extLst>
          </p:cNvPr>
          <p:cNvSpPr>
            <a:spLocks noGrp="1"/>
          </p:cNvSpPr>
          <p:nvPr>
            <p:ph sz="half" idx="1"/>
          </p:nvPr>
        </p:nvSpPr>
        <p:spPr>
          <a:xfrm>
            <a:off x="838199" y="1825625"/>
            <a:ext cx="10735102" cy="4351338"/>
          </a:xfrm>
        </p:spPr>
        <p:txBody>
          <a:bodyPr>
            <a:normAutofit/>
          </a:bodyPr>
          <a:lstStyle/>
          <a:p>
            <a:pPr marL="0" indent="0">
              <a:buNone/>
            </a:pPr>
            <a:r>
              <a:rPr lang="en-US" sz="3600"/>
              <a:t>On her way back to Paul, Mrs. Hill notices some students doing an excellent job of solving their selected problems and starting to check their work with their shoulder partner. </a:t>
            </a:r>
          </a:p>
          <a:p>
            <a:pPr marL="0" indent="0">
              <a:buNone/>
            </a:pPr>
            <a:endParaRPr lang="en-US" sz="3600"/>
          </a:p>
          <a:p>
            <a:pPr marL="0" indent="0">
              <a:buNone/>
            </a:pPr>
            <a:r>
              <a:rPr lang="en-US" sz="3600" b="1"/>
              <a:t>What could Mrs. Hill say/do with other students?</a:t>
            </a:r>
          </a:p>
        </p:txBody>
      </p:sp>
      <p:sp>
        <p:nvSpPr>
          <p:cNvPr id="6" name="Textbox">
            <a:extLst>
              <a:ext uri="{FF2B5EF4-FFF2-40B4-BE49-F238E27FC236}">
                <a16:creationId xmlns:a16="http://schemas.microsoft.com/office/drawing/2014/main" id="{AFB181AB-22E0-BCA8-ED79-6E8156F6AD08}"/>
              </a:ext>
            </a:extLst>
          </p:cNvPr>
          <p:cNvSpPr txBox="1">
            <a:spLocks/>
          </p:cNvSpPr>
          <p:nvPr/>
        </p:nvSpPr>
        <p:spPr>
          <a:xfrm>
            <a:off x="714803" y="3429000"/>
            <a:ext cx="4915976" cy="2658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ct val="100000"/>
              </a:lnSpc>
              <a:buFont typeface="Arial" panose="020B0604020202020204" pitchFamily="34" charset="0"/>
              <a:buAutoNum type="alphaUcPeriod"/>
              <a:defRPr/>
            </a:pPr>
            <a:endParaRPr lang="en-US" sz="3600">
              <a:latin typeface="Arial" panose="020B0604020202020204"/>
            </a:endParaRPr>
          </a:p>
        </p:txBody>
      </p:sp>
      <p:pic>
        <p:nvPicPr>
          <p:cNvPr id="8" name="Picture 7" descr="A white paper with a magnifying glass in a green circle&#10;&#10;AI-generated content may be incorrect.">
            <a:extLst>
              <a:ext uri="{FF2B5EF4-FFF2-40B4-BE49-F238E27FC236}">
                <a16:creationId xmlns:a16="http://schemas.microsoft.com/office/drawing/2014/main" id="{A53C7828-0EDF-3999-D0FF-87A6A726CB4A}"/>
              </a:ext>
            </a:extLst>
          </p:cNvPr>
          <p:cNvPicPr>
            <a:picLocks noChangeAspect="1"/>
          </p:cNvPicPr>
          <p:nvPr/>
        </p:nvPicPr>
        <p:blipFill>
          <a:blip r:embed="rId2"/>
          <a:srcRect l="24685" t="33079" r="21910" b="29569"/>
          <a:stretch>
            <a:fillRect/>
          </a:stretch>
        </p:blipFill>
        <p:spPr>
          <a:xfrm>
            <a:off x="10582058" y="118333"/>
            <a:ext cx="1609942" cy="1457661"/>
          </a:xfrm>
          <a:prstGeom prst="rect">
            <a:avLst/>
          </a:prstGeom>
        </p:spPr>
      </p:pic>
    </p:spTree>
    <p:extLst>
      <p:ext uri="{BB962C8B-B14F-4D97-AF65-F5344CB8AC3E}">
        <p14:creationId xmlns:p14="http://schemas.microsoft.com/office/powerpoint/2010/main" val="812159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075E7-08B0-88B3-04FE-2D1630E545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DCFA15-973F-E90B-2652-75653BC7B914}"/>
              </a:ext>
            </a:extLst>
          </p:cNvPr>
          <p:cNvSpPr>
            <a:spLocks noGrp="1"/>
          </p:cNvSpPr>
          <p:nvPr>
            <p:ph type="title"/>
          </p:nvPr>
        </p:nvSpPr>
        <p:spPr/>
        <p:txBody>
          <a:bodyPr/>
          <a:lstStyle/>
          <a:p>
            <a:r>
              <a:rPr lang="en-US"/>
              <a:t>Illustration</a:t>
            </a:r>
          </a:p>
        </p:txBody>
      </p:sp>
      <p:sp>
        <p:nvSpPr>
          <p:cNvPr id="3" name="Content Placeholder 2">
            <a:extLst>
              <a:ext uri="{FF2B5EF4-FFF2-40B4-BE49-F238E27FC236}">
                <a16:creationId xmlns:a16="http://schemas.microsoft.com/office/drawing/2014/main" id="{FCBAE9D9-BA9E-862A-FD24-C3C296FCB14D}"/>
              </a:ext>
            </a:extLst>
          </p:cNvPr>
          <p:cNvSpPr>
            <a:spLocks noGrp="1"/>
          </p:cNvSpPr>
          <p:nvPr>
            <p:ph idx="1"/>
          </p:nvPr>
        </p:nvSpPr>
        <p:spPr/>
        <p:txBody>
          <a:bodyPr>
            <a:normAutofit/>
          </a:bodyPr>
          <a:lstStyle/>
          <a:p>
            <a:pPr marL="0" indent="0">
              <a:lnSpc>
                <a:spcPct val="150000"/>
              </a:lnSpc>
              <a:buNone/>
            </a:pPr>
            <a:r>
              <a:rPr lang="en-US">
                <a:solidFill>
                  <a:srgbClr val="2F4E6D"/>
                </a:solidFill>
              </a:rPr>
              <a:t>	</a:t>
            </a:r>
            <a:r>
              <a:rPr lang="en-US"/>
              <a:t>Mrs. Hill looks at Liza and Bree and tells them, “You both are doing a great job of explaining your answers.” She hands them a ticket. </a:t>
            </a:r>
          </a:p>
          <a:p>
            <a:pPr marL="0" indent="0">
              <a:lnSpc>
                <a:spcPct val="150000"/>
              </a:lnSpc>
              <a:buNone/>
            </a:pPr>
            <a:r>
              <a:rPr lang="en-US"/>
              <a:t>	Next, Mrs. Hill takes a calming breath, smiles at Paul who is looking her way, and walks over to the lab station. In her mind, she thinks to herself, “You’ve got this…”</a:t>
            </a:r>
          </a:p>
          <a:p>
            <a:endParaRPr lang="en-US"/>
          </a:p>
        </p:txBody>
      </p:sp>
      <p:pic>
        <p:nvPicPr>
          <p:cNvPr id="5" name="Picture 4" descr="A white paper with a magnifying glass in a green circle&#10;&#10;AI-generated content may be incorrect.">
            <a:extLst>
              <a:ext uri="{FF2B5EF4-FFF2-40B4-BE49-F238E27FC236}">
                <a16:creationId xmlns:a16="http://schemas.microsoft.com/office/drawing/2014/main" id="{9B47248F-6A3C-9CFD-B200-EC8353A6104C}"/>
              </a:ext>
            </a:extLst>
          </p:cNvPr>
          <p:cNvPicPr>
            <a:picLocks noChangeAspect="1"/>
          </p:cNvPicPr>
          <p:nvPr/>
        </p:nvPicPr>
        <p:blipFill>
          <a:blip r:embed="rId2"/>
          <a:srcRect l="24685" t="33079" r="21910" b="29569"/>
          <a:stretch>
            <a:fillRect/>
          </a:stretch>
        </p:blipFill>
        <p:spPr>
          <a:xfrm>
            <a:off x="10582058" y="118333"/>
            <a:ext cx="1609942" cy="1457661"/>
          </a:xfrm>
          <a:prstGeom prst="rect">
            <a:avLst/>
          </a:prstGeom>
        </p:spPr>
      </p:pic>
    </p:spTree>
    <p:extLst>
      <p:ext uri="{BB962C8B-B14F-4D97-AF65-F5344CB8AC3E}">
        <p14:creationId xmlns:p14="http://schemas.microsoft.com/office/powerpoint/2010/main" val="9221979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73BCF-F64A-80FA-C411-6BDCBA06D0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342694-5B8C-97C7-DCC9-18176AFB3CF7}"/>
              </a:ext>
            </a:extLst>
          </p:cNvPr>
          <p:cNvSpPr>
            <a:spLocks noGrp="1"/>
          </p:cNvSpPr>
          <p:nvPr>
            <p:ph type="title"/>
          </p:nvPr>
        </p:nvSpPr>
        <p:spPr>
          <a:xfrm>
            <a:off x="838200" y="64741"/>
            <a:ext cx="10515600" cy="1325563"/>
          </a:xfrm>
        </p:spPr>
        <p:txBody>
          <a:bodyPr>
            <a:normAutofit/>
          </a:bodyPr>
          <a:lstStyle/>
          <a:p>
            <a:r>
              <a:rPr lang="en-US" sz="4400"/>
              <a:t>Step 4: </a:t>
            </a:r>
            <a:r>
              <a:rPr lang="en-US"/>
              <a:t>Redirect and reteach expected behavior</a:t>
            </a:r>
          </a:p>
        </p:txBody>
      </p:sp>
      <p:sp>
        <p:nvSpPr>
          <p:cNvPr id="9" name="Rectangle 8">
            <a:extLst>
              <a:ext uri="{FF2B5EF4-FFF2-40B4-BE49-F238E27FC236}">
                <a16:creationId xmlns:a16="http://schemas.microsoft.com/office/drawing/2014/main" id="{58AFEE5E-1D61-26E5-526B-296F110FF405}"/>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28C3352A-8229-A5E8-D5C9-4DA4F7081142}"/>
              </a:ext>
            </a:extLst>
          </p:cNvPr>
          <p:cNvGrpSpPr/>
          <p:nvPr/>
        </p:nvGrpSpPr>
        <p:grpSpPr>
          <a:xfrm>
            <a:off x="338552" y="2234356"/>
            <a:ext cx="5033063" cy="4246944"/>
            <a:chOff x="3232224" y="2245931"/>
            <a:chExt cx="5033063" cy="4246944"/>
          </a:xfrm>
        </p:grpSpPr>
        <p:sp>
          <p:nvSpPr>
            <p:cNvPr id="16" name="Rectangle 15">
              <a:extLst>
                <a:ext uri="{FF2B5EF4-FFF2-40B4-BE49-F238E27FC236}">
                  <a16:creationId xmlns:a16="http://schemas.microsoft.com/office/drawing/2014/main" id="{1D680B27-56CA-D36E-1CD7-81C8F99C713F}"/>
                </a:ext>
              </a:extLst>
            </p:cNvPr>
            <p:cNvSpPr/>
            <p:nvPr/>
          </p:nvSpPr>
          <p:spPr>
            <a:xfrm>
              <a:off x="3232224" y="455296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2A9B42DF-5A75-3B1A-3704-CE787FECCE2F}"/>
                </a:ext>
              </a:extLst>
            </p:cNvPr>
            <p:cNvSpPr/>
            <p:nvPr/>
          </p:nvSpPr>
          <p:spPr>
            <a:xfrm>
              <a:off x="3232228" y="5603622"/>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19">
              <a:extLst>
                <a:ext uri="{FF2B5EF4-FFF2-40B4-BE49-F238E27FC236}">
                  <a16:creationId xmlns:a16="http://schemas.microsoft.com/office/drawing/2014/main" id="{90A105BA-AFD3-B35F-4ACD-BDADB96F8A72}"/>
                </a:ext>
              </a:extLst>
            </p:cNvPr>
            <p:cNvSpPr/>
            <p:nvPr/>
          </p:nvSpPr>
          <p:spPr>
            <a:xfrm>
              <a:off x="3232225" y="2245931"/>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C3D67C8-1DBB-D181-A1DF-9CAE7E5AB06A}"/>
                </a:ext>
              </a:extLst>
            </p:cNvPr>
            <p:cNvSpPr txBox="1"/>
            <p:nvPr/>
          </p:nvSpPr>
          <p:spPr>
            <a:xfrm>
              <a:off x="3447762" y="2490281"/>
              <a:ext cx="4388300" cy="1569660"/>
            </a:xfrm>
            <a:prstGeom prst="rect">
              <a:avLst/>
            </a:prstGeom>
            <a:noFill/>
          </p:spPr>
          <p:txBody>
            <a:bodyPr wrap="square" rtlCol="0">
              <a:spAutoFit/>
            </a:bodyPr>
            <a:lstStyle/>
            <a:p>
              <a:pPr marL="285750" indent="-285750">
                <a:buFont typeface="Arial" panose="020B0604020202020204" pitchFamily="34" charset="0"/>
                <a:buChar char="•"/>
              </a:pPr>
              <a:r>
                <a:rPr lang="en-US" sz="2000"/>
                <a:t>Redirect the student to the task</a:t>
              </a:r>
            </a:p>
            <a:p>
              <a:pPr marL="285750" indent="-285750">
                <a:buFont typeface="Arial" panose="020B0604020202020204" pitchFamily="34" charset="0"/>
                <a:buChar char="•"/>
              </a:pPr>
              <a:r>
                <a:rPr lang="en-US" sz="2000"/>
                <a:t>Provide reminders</a:t>
              </a:r>
            </a:p>
            <a:p>
              <a:pPr marL="285750" indent="-285750">
                <a:buFont typeface="Arial" panose="020B0604020202020204" pitchFamily="34" charset="0"/>
                <a:buChar char="•"/>
              </a:pPr>
              <a:r>
                <a:rPr lang="en-US" sz="2000"/>
                <a:t>Reteach expected behavior</a:t>
              </a:r>
            </a:p>
            <a:p>
              <a:pPr marL="285750" indent="-285750">
                <a:buFont typeface="Arial" panose="020B0604020202020204" pitchFamily="34" charset="0"/>
                <a:buChar char="•"/>
              </a:pPr>
              <a:endParaRPr lang="en-US"/>
            </a:p>
            <a:p>
              <a:endParaRPr lang="en-US"/>
            </a:p>
          </p:txBody>
        </p:sp>
      </p:grpSp>
      <p:pic>
        <p:nvPicPr>
          <p:cNvPr id="12" name="Picture 11" descr="A person standing in front of a chalkboard&#10;&#10;Description automatically generated">
            <a:extLst>
              <a:ext uri="{FF2B5EF4-FFF2-40B4-BE49-F238E27FC236}">
                <a16:creationId xmlns:a16="http://schemas.microsoft.com/office/drawing/2014/main" id="{91062EC4-FBEC-8A0E-72CC-1C793B89F78A}"/>
              </a:ext>
            </a:extLst>
          </p:cNvPr>
          <p:cNvPicPr>
            <a:picLocks noChangeAspect="1"/>
          </p:cNvPicPr>
          <p:nvPr/>
        </p:nvPicPr>
        <p:blipFill>
          <a:blip r:embed="rId3"/>
          <a:stretch>
            <a:fillRect/>
          </a:stretch>
        </p:blipFill>
        <p:spPr>
          <a:xfrm>
            <a:off x="6216739" y="1777944"/>
            <a:ext cx="4276806" cy="4276806"/>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2E37ADF5-2F12-E4F5-6D63-8BB792A1F8D4}"/>
              </a:ext>
            </a:extLst>
          </p:cNvPr>
          <p:cNvPicPr>
            <a:picLocks noChangeAspect="1" noChangeArrowheads="1"/>
          </p:cNvPicPr>
          <p:nvPr/>
        </p:nvPicPr>
        <p:blipFill>
          <a:blip r:embed="rId4"/>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188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9BCA0-4CEC-5AAC-0882-108F087419EB}"/>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A8F7513-35E4-D862-74AB-6970696F2655}"/>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24AEB16B-6D13-1A56-85D9-293C795FB2BE}"/>
              </a:ext>
            </a:extLst>
          </p:cNvPr>
          <p:cNvGrpSpPr/>
          <p:nvPr/>
        </p:nvGrpSpPr>
        <p:grpSpPr>
          <a:xfrm>
            <a:off x="338554" y="2301511"/>
            <a:ext cx="5033059" cy="3970257"/>
            <a:chOff x="3232226" y="2313086"/>
            <a:chExt cx="5033059" cy="3970257"/>
          </a:xfrm>
        </p:grpSpPr>
        <p:sp>
          <p:nvSpPr>
            <p:cNvPr id="16" name="Rectangle 15">
              <a:extLst>
                <a:ext uri="{FF2B5EF4-FFF2-40B4-BE49-F238E27FC236}">
                  <a16:creationId xmlns:a16="http://schemas.microsoft.com/office/drawing/2014/main" id="{09C2CE3E-6CF2-E8CC-227F-F197E33F02DF}"/>
                </a:ext>
              </a:extLst>
            </p:cNvPr>
            <p:cNvSpPr/>
            <p:nvPr/>
          </p:nvSpPr>
          <p:spPr>
            <a:xfrm>
              <a:off x="3232226" y="2313086"/>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E769D0D9-E235-AB53-2B0D-F15F6CC96F62}"/>
                </a:ext>
              </a:extLst>
            </p:cNvPr>
            <p:cNvSpPr/>
            <p:nvPr/>
          </p:nvSpPr>
          <p:spPr>
            <a:xfrm>
              <a:off x="3232226" y="5394090"/>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19">
              <a:extLst>
                <a:ext uri="{FF2B5EF4-FFF2-40B4-BE49-F238E27FC236}">
                  <a16:creationId xmlns:a16="http://schemas.microsoft.com/office/drawing/2014/main" id="{9796A381-7F23-7E35-E970-67BD8D57DB0C}"/>
                </a:ext>
              </a:extLst>
            </p:cNvPr>
            <p:cNvSpPr/>
            <p:nvPr/>
          </p:nvSpPr>
          <p:spPr>
            <a:xfrm>
              <a:off x="3232226" y="3211889"/>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191A685-F8A9-1481-ACE2-F1BC3F4049B9}"/>
                </a:ext>
              </a:extLst>
            </p:cNvPr>
            <p:cNvSpPr txBox="1"/>
            <p:nvPr/>
          </p:nvSpPr>
          <p:spPr>
            <a:xfrm>
              <a:off x="3554605" y="3749603"/>
              <a:ext cx="4388300" cy="707886"/>
            </a:xfrm>
            <a:prstGeom prst="rect">
              <a:avLst/>
            </a:prstGeom>
            <a:noFill/>
          </p:spPr>
          <p:txBody>
            <a:bodyPr wrap="square" rtlCol="0">
              <a:spAutoFit/>
            </a:bodyPr>
            <a:lstStyle/>
            <a:p>
              <a:pPr algn="ctr"/>
              <a:r>
                <a:rPr lang="en-US" sz="2000"/>
                <a:t>Gives the student a way to get back on track quickly and respectfully</a:t>
              </a:r>
            </a:p>
          </p:txBody>
        </p:sp>
      </p:grpSp>
      <p:sp>
        <p:nvSpPr>
          <p:cNvPr id="10" name="Title 1">
            <a:extLst>
              <a:ext uri="{FF2B5EF4-FFF2-40B4-BE49-F238E27FC236}">
                <a16:creationId xmlns:a16="http://schemas.microsoft.com/office/drawing/2014/main" id="{72684340-3CB2-6DF2-7700-8512C390B222}"/>
              </a:ext>
            </a:extLst>
          </p:cNvPr>
          <p:cNvSpPr txBox="1">
            <a:spLocks/>
          </p:cNvSpPr>
          <p:nvPr/>
        </p:nvSpPr>
        <p:spPr>
          <a:xfrm>
            <a:off x="838200" y="647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400"/>
              <a:t>Step 4: </a:t>
            </a:r>
            <a:r>
              <a:rPr lang="en-US"/>
              <a:t>Redirect and reteach expected behavior</a:t>
            </a:r>
          </a:p>
        </p:txBody>
      </p:sp>
      <p:pic>
        <p:nvPicPr>
          <p:cNvPr id="2" name="Picture 1" descr="A person standing in front of a chalkboard&#10;&#10;Description automatically generated">
            <a:extLst>
              <a:ext uri="{FF2B5EF4-FFF2-40B4-BE49-F238E27FC236}">
                <a16:creationId xmlns:a16="http://schemas.microsoft.com/office/drawing/2014/main" id="{A667D536-8BC4-5EA9-3458-A67B77BF08A3}"/>
              </a:ext>
            </a:extLst>
          </p:cNvPr>
          <p:cNvPicPr>
            <a:picLocks noChangeAspect="1"/>
          </p:cNvPicPr>
          <p:nvPr/>
        </p:nvPicPr>
        <p:blipFill>
          <a:blip r:embed="rId3"/>
          <a:stretch>
            <a:fillRect/>
          </a:stretch>
        </p:blipFill>
        <p:spPr>
          <a:xfrm>
            <a:off x="6216739" y="1777944"/>
            <a:ext cx="4276806" cy="4276806"/>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5F2C201A-9794-3E77-ECCC-4D0C40C334C9}"/>
              </a:ext>
            </a:extLst>
          </p:cNvPr>
          <p:cNvPicPr>
            <a:picLocks noChangeAspect="1" noChangeArrowheads="1"/>
          </p:cNvPicPr>
          <p:nvPr/>
        </p:nvPicPr>
        <p:blipFill>
          <a:blip r:embed="rId4"/>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420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F1DFB-5B83-B4E4-C96A-2D9D66AA089F}"/>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719427E2-9FA8-9E62-A4A0-E29F947656F5}"/>
              </a:ext>
            </a:extLst>
          </p:cNvPr>
          <p:cNvSpPr>
            <a:spLocks noGrp="1"/>
          </p:cNvSpPr>
          <p:nvPr>
            <p:ph idx="1"/>
          </p:nvPr>
        </p:nvSpPr>
        <p:spPr/>
        <p:txBody>
          <a:bodyPr>
            <a:normAutofit/>
          </a:bodyPr>
          <a:lstStyle/>
          <a:p>
            <a:pPr marL="514350" indent="-514350">
              <a:buFont typeface="+mj-lt"/>
              <a:buAutoNum type="arabicPeriod"/>
            </a:pPr>
            <a:r>
              <a:rPr lang="en-US"/>
              <a:t>Welcome </a:t>
            </a:r>
          </a:p>
          <a:p>
            <a:pPr marL="514350" indent="-514350">
              <a:buFont typeface="+mj-lt"/>
              <a:buAutoNum type="arabicPeriod"/>
            </a:pPr>
            <a:r>
              <a:rPr lang="en-US"/>
              <a:t>Overview of Tier 1</a:t>
            </a:r>
          </a:p>
          <a:p>
            <a:pPr marL="514350" indent="-514350">
              <a:buFont typeface="+mj-lt"/>
              <a:buAutoNum type="arabicPeriod"/>
            </a:pPr>
            <a:r>
              <a:rPr lang="en-US"/>
              <a:t>Describing a 6-step Instructional Approach for Responding to Challenging Behavior</a:t>
            </a:r>
          </a:p>
          <a:p>
            <a:pPr marL="514350" indent="-514350">
              <a:buFont typeface="+mj-lt"/>
              <a:buAutoNum type="arabicPeriod"/>
            </a:pPr>
            <a:r>
              <a:rPr lang="en-US"/>
              <a:t>Connecting Students to More Intensive Interventions</a:t>
            </a:r>
          </a:p>
          <a:p>
            <a:pPr marL="514350" indent="-514350">
              <a:buFont typeface="+mj-lt"/>
              <a:buAutoNum type="arabicPeriod"/>
            </a:pPr>
            <a:r>
              <a:rPr lang="en-US"/>
              <a:t>Wrapping Up and Moving Forward</a:t>
            </a:r>
          </a:p>
        </p:txBody>
      </p:sp>
    </p:spTree>
    <p:extLst>
      <p:ext uri="{BB962C8B-B14F-4D97-AF65-F5344CB8AC3E}">
        <p14:creationId xmlns:p14="http://schemas.microsoft.com/office/powerpoint/2010/main" val="30146303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12E59-2F25-942A-F9BE-624AE828A3E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23394A0-1231-E2B4-A7DE-636037CC14A4}"/>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CBAF7DC5-1B82-458D-75FD-EC313A74D31B}"/>
              </a:ext>
            </a:extLst>
          </p:cNvPr>
          <p:cNvGrpSpPr/>
          <p:nvPr/>
        </p:nvGrpSpPr>
        <p:grpSpPr>
          <a:xfrm>
            <a:off x="338552" y="2301511"/>
            <a:ext cx="5033061" cy="3965916"/>
            <a:chOff x="3232224" y="2313086"/>
            <a:chExt cx="5033061" cy="3965916"/>
          </a:xfrm>
        </p:grpSpPr>
        <p:sp>
          <p:nvSpPr>
            <p:cNvPr id="16" name="Rectangle 15">
              <a:extLst>
                <a:ext uri="{FF2B5EF4-FFF2-40B4-BE49-F238E27FC236}">
                  <a16:creationId xmlns:a16="http://schemas.microsoft.com/office/drawing/2014/main" id="{26625A84-D97D-AB7A-BBC3-C6FCC9C10555}"/>
                </a:ext>
              </a:extLst>
            </p:cNvPr>
            <p:cNvSpPr/>
            <p:nvPr/>
          </p:nvSpPr>
          <p:spPr>
            <a:xfrm>
              <a:off x="3232226" y="2313086"/>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70BC85CB-069E-52E7-0873-A7C492E8445F}"/>
                </a:ext>
              </a:extLst>
            </p:cNvPr>
            <p:cNvSpPr/>
            <p:nvPr/>
          </p:nvSpPr>
          <p:spPr>
            <a:xfrm>
              <a:off x="3232225" y="3289669"/>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19">
              <a:extLst>
                <a:ext uri="{FF2B5EF4-FFF2-40B4-BE49-F238E27FC236}">
                  <a16:creationId xmlns:a16="http://schemas.microsoft.com/office/drawing/2014/main" id="{183AE39F-56D8-2583-6EDE-B61DD50BFC4C}"/>
                </a:ext>
              </a:extLst>
            </p:cNvPr>
            <p:cNvSpPr/>
            <p:nvPr/>
          </p:nvSpPr>
          <p:spPr>
            <a:xfrm>
              <a:off x="3232224" y="4189888"/>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9D0B764-FAE7-B976-8E79-6414F13EF6F5}"/>
                </a:ext>
              </a:extLst>
            </p:cNvPr>
            <p:cNvSpPr txBox="1"/>
            <p:nvPr/>
          </p:nvSpPr>
          <p:spPr>
            <a:xfrm>
              <a:off x="3297326" y="4966416"/>
              <a:ext cx="4868562" cy="400110"/>
            </a:xfrm>
            <a:prstGeom prst="rect">
              <a:avLst/>
            </a:prstGeom>
            <a:noFill/>
          </p:spPr>
          <p:txBody>
            <a:bodyPr wrap="square" rtlCol="0">
              <a:spAutoFit/>
            </a:bodyPr>
            <a:lstStyle/>
            <a:p>
              <a:pPr algn="ctr"/>
              <a:r>
                <a:rPr lang="en-US" sz="2000"/>
                <a:t>Long conversations</a:t>
              </a:r>
            </a:p>
          </p:txBody>
        </p:sp>
      </p:grpSp>
      <p:sp>
        <p:nvSpPr>
          <p:cNvPr id="13" name="Title 1">
            <a:extLst>
              <a:ext uri="{FF2B5EF4-FFF2-40B4-BE49-F238E27FC236}">
                <a16:creationId xmlns:a16="http://schemas.microsoft.com/office/drawing/2014/main" id="{13B63613-F7A2-1569-0B7A-DCBEA006A93E}"/>
              </a:ext>
            </a:extLst>
          </p:cNvPr>
          <p:cNvSpPr txBox="1">
            <a:spLocks/>
          </p:cNvSpPr>
          <p:nvPr/>
        </p:nvSpPr>
        <p:spPr>
          <a:xfrm>
            <a:off x="838200" y="647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400"/>
              <a:t>Step 4: </a:t>
            </a:r>
            <a:r>
              <a:rPr lang="en-US"/>
              <a:t>Redirect and reteach expected behavior</a:t>
            </a:r>
          </a:p>
        </p:txBody>
      </p:sp>
      <p:pic>
        <p:nvPicPr>
          <p:cNvPr id="2" name="Picture 1" descr="A person standing in front of a chalkboard&#10;&#10;Description automatically generated">
            <a:extLst>
              <a:ext uri="{FF2B5EF4-FFF2-40B4-BE49-F238E27FC236}">
                <a16:creationId xmlns:a16="http://schemas.microsoft.com/office/drawing/2014/main" id="{97684B58-F939-1C5F-13DC-28C9109C8EBD}"/>
              </a:ext>
            </a:extLst>
          </p:cNvPr>
          <p:cNvPicPr>
            <a:picLocks noChangeAspect="1"/>
          </p:cNvPicPr>
          <p:nvPr/>
        </p:nvPicPr>
        <p:blipFill>
          <a:blip r:embed="rId3"/>
          <a:stretch>
            <a:fillRect/>
          </a:stretch>
        </p:blipFill>
        <p:spPr>
          <a:xfrm>
            <a:off x="6216739" y="1777944"/>
            <a:ext cx="4276806" cy="4276806"/>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7A5CF68E-2B73-A38F-763F-D541F371B06E}"/>
              </a:ext>
            </a:extLst>
          </p:cNvPr>
          <p:cNvPicPr>
            <a:picLocks noChangeAspect="1" noChangeArrowheads="1"/>
          </p:cNvPicPr>
          <p:nvPr/>
        </p:nvPicPr>
        <p:blipFill>
          <a:blip r:embed="rId4"/>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4169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490F8-3E53-BA28-5AEE-2D3A0195E1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27E57A-3CAF-58B9-F074-31F931299BF0}"/>
              </a:ext>
            </a:extLst>
          </p:cNvPr>
          <p:cNvSpPr>
            <a:spLocks noGrp="1"/>
          </p:cNvSpPr>
          <p:nvPr>
            <p:ph type="title"/>
          </p:nvPr>
        </p:nvSpPr>
        <p:spPr/>
        <p:txBody>
          <a:bodyPr/>
          <a:lstStyle/>
          <a:p>
            <a:r>
              <a:rPr lang="en-US"/>
              <a:t>Illustration</a:t>
            </a:r>
          </a:p>
        </p:txBody>
      </p:sp>
      <p:sp>
        <p:nvSpPr>
          <p:cNvPr id="3" name="Content Placeholder 2">
            <a:extLst>
              <a:ext uri="{FF2B5EF4-FFF2-40B4-BE49-F238E27FC236}">
                <a16:creationId xmlns:a16="http://schemas.microsoft.com/office/drawing/2014/main" id="{E90BA271-338E-3813-B3E8-878EE42E942F}"/>
              </a:ext>
            </a:extLst>
          </p:cNvPr>
          <p:cNvSpPr>
            <a:spLocks noGrp="1"/>
          </p:cNvSpPr>
          <p:nvPr>
            <p:ph idx="1"/>
          </p:nvPr>
        </p:nvSpPr>
        <p:spPr>
          <a:xfrm>
            <a:off x="838200" y="1825625"/>
            <a:ext cx="10243782" cy="4351338"/>
          </a:xfrm>
        </p:spPr>
        <p:txBody>
          <a:bodyPr>
            <a:normAutofit fontScale="92500" lnSpcReduction="10000"/>
          </a:bodyPr>
          <a:lstStyle/>
          <a:p>
            <a:pPr marL="0" indent="0">
              <a:lnSpc>
                <a:spcPct val="150000"/>
              </a:lnSpc>
              <a:buNone/>
            </a:pPr>
            <a:r>
              <a:rPr lang="en-US">
                <a:solidFill>
                  <a:srgbClr val="2F4E6D"/>
                </a:solidFill>
              </a:rPr>
              <a:t>	</a:t>
            </a:r>
            <a:r>
              <a:rPr lang="en-US"/>
              <a:t>Mrs. Hill smiles at Paul and makes eye contact. She says, “Paul, you did great with these problems yesterday. Remember, the digestive system diagram you will need is right here in the book [pointing to the box with the diagram]. </a:t>
            </a:r>
          </a:p>
          <a:p>
            <a:pPr marL="0" indent="0">
              <a:lnSpc>
                <a:spcPct val="150000"/>
              </a:lnSpc>
              <a:buNone/>
            </a:pPr>
            <a:r>
              <a:rPr lang="en-US"/>
              <a:t>	The good news is you can pick any five questions you would like.” Mrs. Hill points to the answer sheet and says, “Which one would you like to start with?”</a:t>
            </a:r>
          </a:p>
          <a:p>
            <a:endParaRPr lang="en-US"/>
          </a:p>
        </p:txBody>
      </p:sp>
      <p:pic>
        <p:nvPicPr>
          <p:cNvPr id="5" name="Picture 4" descr="A white paper with a magnifying glass in a green circle&#10;&#10;AI-generated content may be incorrect.">
            <a:extLst>
              <a:ext uri="{FF2B5EF4-FFF2-40B4-BE49-F238E27FC236}">
                <a16:creationId xmlns:a16="http://schemas.microsoft.com/office/drawing/2014/main" id="{E7354AC8-19FB-17C3-C69F-64C7CCD6729F}"/>
              </a:ext>
            </a:extLst>
          </p:cNvPr>
          <p:cNvPicPr>
            <a:picLocks noChangeAspect="1"/>
          </p:cNvPicPr>
          <p:nvPr/>
        </p:nvPicPr>
        <p:blipFill>
          <a:blip r:embed="rId2"/>
          <a:srcRect l="24685" t="33079" r="21910" b="29569"/>
          <a:stretch>
            <a:fillRect/>
          </a:stretch>
        </p:blipFill>
        <p:spPr>
          <a:xfrm>
            <a:off x="10582058" y="118333"/>
            <a:ext cx="1609942" cy="1457661"/>
          </a:xfrm>
          <a:prstGeom prst="rect">
            <a:avLst/>
          </a:prstGeom>
        </p:spPr>
      </p:pic>
    </p:spTree>
    <p:extLst>
      <p:ext uri="{BB962C8B-B14F-4D97-AF65-F5344CB8AC3E}">
        <p14:creationId xmlns:p14="http://schemas.microsoft.com/office/powerpoint/2010/main" val="12241519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2">
            <a:extLst>
              <a:ext uri="{FF2B5EF4-FFF2-40B4-BE49-F238E27FC236}">
                <a16:creationId xmlns:a16="http://schemas.microsoft.com/office/drawing/2014/main" id="{ED721205-F4F0-8B02-76D8-6576885F9811}"/>
              </a:ext>
            </a:extLst>
          </p:cNvPr>
          <p:cNvGraphicFramePr>
            <a:graphicFrameLocks noGrp="1"/>
          </p:cNvGraphicFramePr>
          <p:nvPr>
            <p:extLst>
              <p:ext uri="{D42A27DB-BD31-4B8C-83A1-F6EECF244321}">
                <p14:modId xmlns:p14="http://schemas.microsoft.com/office/powerpoint/2010/main" val="187709276"/>
              </p:ext>
            </p:extLst>
          </p:nvPr>
        </p:nvGraphicFramePr>
        <p:xfrm>
          <a:off x="520277" y="313269"/>
          <a:ext cx="10848240" cy="2941320"/>
        </p:xfrm>
        <a:graphic>
          <a:graphicData uri="http://schemas.openxmlformats.org/drawingml/2006/table">
            <a:tbl>
              <a:tblPr firstRow="1" bandRow="1">
                <a:tableStyleId>{5C22544A-7EE6-4342-B048-85BDC9FD1C3A}</a:tableStyleId>
              </a:tblPr>
              <a:tblGrid>
                <a:gridCol w="10848240">
                  <a:extLst>
                    <a:ext uri="{9D8B030D-6E8A-4147-A177-3AD203B41FA5}">
                      <a16:colId xmlns:a16="http://schemas.microsoft.com/office/drawing/2014/main" val="753282578"/>
                    </a:ext>
                  </a:extLst>
                </a:gridCol>
              </a:tblGrid>
              <a:tr h="3661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schemeClr val="bg1"/>
                          </a:solidFill>
                        </a:rPr>
                        <a:t>Let’s Talk!</a:t>
                      </a:r>
                    </a:p>
                  </a:txBody>
                  <a:tcPr>
                    <a:solidFill>
                      <a:srgbClr val="2F4E6D"/>
                    </a:solidFill>
                  </a:tcPr>
                </a:tc>
                <a:extLst>
                  <a:ext uri="{0D108BD9-81ED-4DB2-BD59-A6C34878D82A}">
                    <a16:rowId xmlns:a16="http://schemas.microsoft.com/office/drawing/2014/main" val="2457955308"/>
                  </a:ext>
                </a:extLst>
              </a:tr>
              <a:tr h="1578385">
                <a:tc>
                  <a:txBody>
                    <a:bodyPr/>
                    <a:lstStyle/>
                    <a:p>
                      <a:pPr marL="0" indent="0" algn="l">
                        <a:buFont typeface="Arial" panose="020B0604020202020204" pitchFamily="34" charset="0"/>
                        <a:buNone/>
                      </a:pPr>
                      <a:endParaRPr lang="en-US" sz="800" b="0" dirty="0"/>
                    </a:p>
                    <a:p>
                      <a:pPr marL="0" indent="0" algn="l">
                        <a:buFont typeface="Arial" panose="020B0604020202020204" pitchFamily="34" charset="0"/>
                        <a:buNone/>
                      </a:pPr>
                      <a:r>
                        <a:rPr lang="en-US" sz="2800" b="1" dirty="0"/>
                        <a:t>Brainstorm ways to keep instruction moving                                in </a:t>
                      </a:r>
                      <a:r>
                        <a:rPr lang="en-US" sz="2800" b="1" i="1" dirty="0"/>
                        <a:t>your</a:t>
                      </a:r>
                      <a:r>
                        <a:rPr lang="en-US" sz="2800" b="1" dirty="0"/>
                        <a:t> classrooms!</a:t>
                      </a:r>
                    </a:p>
                    <a:p>
                      <a:pPr marL="0" indent="0" algn="l">
                        <a:buFont typeface="Arial" panose="020B0604020202020204" pitchFamily="34" charset="0"/>
                        <a:buNone/>
                      </a:pPr>
                      <a:endParaRPr lang="en-US" sz="900" b="1" dirty="0"/>
                    </a:p>
                    <a:p>
                      <a:pPr marL="571500" indent="-571500" algn="l">
                        <a:buFont typeface="Arial" panose="020B0604020202020204" pitchFamily="34" charset="0"/>
                        <a:buChar char="•"/>
                      </a:pPr>
                      <a:r>
                        <a:rPr lang="en-US" sz="2400" b="0" dirty="0"/>
                        <a:t>Turn &amp; talk</a:t>
                      </a:r>
                    </a:p>
                    <a:p>
                      <a:pPr marL="571500" indent="-571500" algn="l">
                        <a:buFont typeface="Arial" panose="020B0604020202020204" pitchFamily="34" charset="0"/>
                        <a:buChar char="•"/>
                      </a:pPr>
                      <a:r>
                        <a:rPr lang="en-US" sz="2400" b="0" dirty="0"/>
                        <a:t>Preview &amp; review</a:t>
                      </a:r>
                    </a:p>
                    <a:p>
                      <a:pPr marL="571500" indent="-571500" algn="l">
                        <a:buFont typeface="Arial" panose="020B0604020202020204" pitchFamily="34" charset="0"/>
                        <a:buChar char="•"/>
                      </a:pPr>
                      <a:r>
                        <a:rPr lang="en-US" sz="2400" b="0" dirty="0"/>
                        <a:t>Getting out materials</a:t>
                      </a:r>
                    </a:p>
                  </a:txBody>
                  <a:tcPr>
                    <a:solidFill>
                      <a:schemeClr val="accent5">
                        <a:lumMod val="20000"/>
                        <a:lumOff val="80000"/>
                      </a:schemeClr>
                    </a:solidFill>
                  </a:tcPr>
                </a:tc>
                <a:extLst>
                  <a:ext uri="{0D108BD9-81ED-4DB2-BD59-A6C34878D82A}">
                    <a16:rowId xmlns:a16="http://schemas.microsoft.com/office/drawing/2014/main" val="758992147"/>
                  </a:ext>
                </a:extLst>
              </a:tr>
            </a:tbl>
          </a:graphicData>
        </a:graphic>
      </p:graphicFrame>
      <p:grpSp>
        <p:nvGrpSpPr>
          <p:cNvPr id="15" name="Group 14">
            <a:extLst>
              <a:ext uri="{FF2B5EF4-FFF2-40B4-BE49-F238E27FC236}">
                <a16:creationId xmlns:a16="http://schemas.microsoft.com/office/drawing/2014/main" id="{C46D476F-6E90-747C-8258-7AD7E6FAAAC7}"/>
              </a:ext>
            </a:extLst>
          </p:cNvPr>
          <p:cNvGrpSpPr/>
          <p:nvPr/>
        </p:nvGrpSpPr>
        <p:grpSpPr>
          <a:xfrm>
            <a:off x="547470" y="5087483"/>
            <a:ext cx="4458971" cy="1581195"/>
            <a:chOff x="520277" y="4445955"/>
            <a:chExt cx="4458971" cy="1581195"/>
          </a:xfrm>
        </p:grpSpPr>
        <p:pic>
          <p:nvPicPr>
            <p:cNvPr id="5" name="Picture 41">
              <a:extLst>
                <a:ext uri="{FF2B5EF4-FFF2-40B4-BE49-F238E27FC236}">
                  <a16:creationId xmlns:a16="http://schemas.microsoft.com/office/drawing/2014/main" id="{F66CA48D-A233-F4A7-6866-0217C485539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0277" y="4445955"/>
              <a:ext cx="4458971" cy="158119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0">
              <a:extLst>
                <a:ext uri="{FF2B5EF4-FFF2-40B4-BE49-F238E27FC236}">
                  <a16:creationId xmlns:a16="http://schemas.microsoft.com/office/drawing/2014/main" id="{79656631-BB17-C3EB-6CF8-AD128E2F1AB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20277" y="4445955"/>
              <a:ext cx="4458971" cy="1581195"/>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39">
              <a:extLst>
                <a:ext uri="{FF2B5EF4-FFF2-40B4-BE49-F238E27FC236}">
                  <a16:creationId xmlns:a16="http://schemas.microsoft.com/office/drawing/2014/main" id="{0A91A1C6-5DC5-3F71-2EFD-BA3C09EC132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20277" y="4445955"/>
              <a:ext cx="4458971" cy="1581195"/>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38">
              <a:extLst>
                <a:ext uri="{FF2B5EF4-FFF2-40B4-BE49-F238E27FC236}">
                  <a16:creationId xmlns:a16="http://schemas.microsoft.com/office/drawing/2014/main" id="{264D73FC-20AE-F612-3880-636EC360A5FF}"/>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20277" y="4445955"/>
              <a:ext cx="4458971" cy="1581195"/>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33">
              <a:extLst>
                <a:ext uri="{FF2B5EF4-FFF2-40B4-BE49-F238E27FC236}">
                  <a16:creationId xmlns:a16="http://schemas.microsoft.com/office/drawing/2014/main" id="{3D418293-26FD-B43E-EE6C-1F2384C854D2}"/>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20277" y="4445955"/>
              <a:ext cx="4458971" cy="1581195"/>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36">
              <a:extLst>
                <a:ext uri="{FF2B5EF4-FFF2-40B4-BE49-F238E27FC236}">
                  <a16:creationId xmlns:a16="http://schemas.microsoft.com/office/drawing/2014/main" id="{17FF4A7F-5A44-F65A-303F-7DDC5383C05B}"/>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20277" y="4445955"/>
              <a:ext cx="4458971" cy="1581195"/>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32">
              <a:extLst>
                <a:ext uri="{FF2B5EF4-FFF2-40B4-BE49-F238E27FC236}">
                  <a16:creationId xmlns:a16="http://schemas.microsoft.com/office/drawing/2014/main" id="{B2746879-D373-76D0-B252-32142CC309E9}"/>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20278" y="4445955"/>
              <a:ext cx="4458969" cy="1581195"/>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 name="Group 15">
            <a:extLst>
              <a:ext uri="{FF2B5EF4-FFF2-40B4-BE49-F238E27FC236}">
                <a16:creationId xmlns:a16="http://schemas.microsoft.com/office/drawing/2014/main" id="{8F1746F0-1A31-799A-D028-29C1E7DC9C25}"/>
              </a:ext>
            </a:extLst>
          </p:cNvPr>
          <p:cNvGrpSpPr/>
          <p:nvPr/>
        </p:nvGrpSpPr>
        <p:grpSpPr>
          <a:xfrm>
            <a:off x="547469" y="3277501"/>
            <a:ext cx="5766923" cy="1831241"/>
            <a:chOff x="681914" y="2531734"/>
            <a:chExt cx="5766923" cy="1831241"/>
          </a:xfrm>
        </p:grpSpPr>
        <p:pic>
          <p:nvPicPr>
            <p:cNvPr id="2" name="Picture 1">
              <a:extLst>
                <a:ext uri="{FF2B5EF4-FFF2-40B4-BE49-F238E27FC236}">
                  <a16:creationId xmlns:a16="http://schemas.microsoft.com/office/drawing/2014/main" id="{8D18E35D-C038-7D64-BA27-BA2E11D707A7}"/>
                </a:ext>
              </a:extLst>
            </p:cNvPr>
            <p:cNvPicPr>
              <a:picLocks noChangeAspect="1"/>
            </p:cNvPicPr>
            <p:nvPr/>
          </p:nvPicPr>
          <p:blipFill>
            <a:blip r:embed="rId10"/>
            <a:srcRect b="7186"/>
            <a:stretch/>
          </p:blipFill>
          <p:spPr>
            <a:xfrm>
              <a:off x="681914" y="2544164"/>
              <a:ext cx="5766923" cy="1818811"/>
            </a:xfrm>
            <a:prstGeom prst="rect">
              <a:avLst/>
            </a:prstGeom>
            <a:ln>
              <a:noFill/>
            </a:ln>
            <a:effectLst>
              <a:outerShdw blurRad="292100" dist="139700" dir="2700000" algn="tl" rotWithShape="0">
                <a:srgbClr val="333333">
                  <a:alpha val="65000"/>
                </a:srgbClr>
              </a:outerShdw>
            </a:effectLst>
          </p:spPr>
        </p:pic>
        <p:sp>
          <p:nvSpPr>
            <p:cNvPr id="13" name="Rectangle: Rounded Corners 12">
              <a:extLst>
                <a:ext uri="{FF2B5EF4-FFF2-40B4-BE49-F238E27FC236}">
                  <a16:creationId xmlns:a16="http://schemas.microsoft.com/office/drawing/2014/main" id="{8BC69E56-0FBC-D9B5-1760-5E5762C3A3AC}"/>
                </a:ext>
              </a:extLst>
            </p:cNvPr>
            <p:cNvSpPr/>
            <p:nvPr/>
          </p:nvSpPr>
          <p:spPr>
            <a:xfrm>
              <a:off x="3301337" y="2531734"/>
              <a:ext cx="3147500" cy="80879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t>www.ci3t.org/presentations</a:t>
              </a:r>
            </a:p>
          </p:txBody>
        </p:sp>
        <p:sp>
          <p:nvSpPr>
            <p:cNvPr id="14" name="Rectangle 13">
              <a:extLst>
                <a:ext uri="{FF2B5EF4-FFF2-40B4-BE49-F238E27FC236}">
                  <a16:creationId xmlns:a16="http://schemas.microsoft.com/office/drawing/2014/main" id="{9ABAA517-5EA3-6590-6728-EEF7B1762897}"/>
                </a:ext>
              </a:extLst>
            </p:cNvPr>
            <p:cNvSpPr/>
            <p:nvPr/>
          </p:nvSpPr>
          <p:spPr>
            <a:xfrm>
              <a:off x="3198551" y="3536742"/>
              <a:ext cx="733647" cy="254669"/>
            </a:xfrm>
            <a:prstGeom prst="rect">
              <a:avLst/>
            </a:prstGeom>
            <a:noFill/>
            <a:ln w="38100">
              <a:solidFill>
                <a:srgbClr val="FFF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436DF175-0A7C-1041-D032-D23A13C23A00}"/>
              </a:ext>
            </a:extLst>
          </p:cNvPr>
          <p:cNvPicPr>
            <a:picLocks noChangeAspect="1"/>
          </p:cNvPicPr>
          <p:nvPr/>
        </p:nvPicPr>
        <p:blipFill>
          <a:blip r:embed="rId11"/>
          <a:srcRect/>
          <a:stretch/>
        </p:blipFill>
        <p:spPr>
          <a:xfrm>
            <a:off x="7387469" y="1538667"/>
            <a:ext cx="3725583" cy="4796614"/>
          </a:xfrm>
          <a:prstGeom prst="rect">
            <a:avLst/>
          </a:prstGeom>
          <a:ln>
            <a:noFill/>
          </a:ln>
          <a:effectLst>
            <a:outerShdw blurRad="292100" dist="139700" dir="2700000" algn="tl" rotWithShape="0">
              <a:srgbClr val="333333">
                <a:alpha val="65000"/>
              </a:srgbClr>
            </a:outerShdw>
          </a:effectLst>
        </p:spPr>
      </p:pic>
      <p:pic>
        <p:nvPicPr>
          <p:cNvPr id="3" name="Graphic 2" descr="Pen with solid fill">
            <a:extLst>
              <a:ext uri="{FF2B5EF4-FFF2-40B4-BE49-F238E27FC236}">
                <a16:creationId xmlns:a16="http://schemas.microsoft.com/office/drawing/2014/main" id="{797AE717-64DC-3046-9D01-B4D22C202DA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181600" y="5420881"/>
            <a:ext cx="914400" cy="914400"/>
          </a:xfrm>
          <a:prstGeom prst="rect">
            <a:avLst/>
          </a:prstGeom>
        </p:spPr>
      </p:pic>
    </p:spTree>
    <p:extLst>
      <p:ext uri="{BB962C8B-B14F-4D97-AF65-F5344CB8AC3E}">
        <p14:creationId xmlns:p14="http://schemas.microsoft.com/office/powerpoint/2010/main" val="3520586221"/>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50A9D-9D6F-04F4-D0D7-84B7835B7F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35E3CF-D019-4C00-0212-52DBF5105DBB}"/>
              </a:ext>
            </a:extLst>
          </p:cNvPr>
          <p:cNvSpPr>
            <a:spLocks noGrp="1"/>
          </p:cNvSpPr>
          <p:nvPr>
            <p:ph type="title"/>
          </p:nvPr>
        </p:nvSpPr>
        <p:spPr>
          <a:xfrm>
            <a:off x="838200" y="64741"/>
            <a:ext cx="10515600" cy="1325563"/>
          </a:xfrm>
        </p:spPr>
        <p:txBody>
          <a:bodyPr>
            <a:normAutofit/>
          </a:bodyPr>
          <a:lstStyle/>
          <a:p>
            <a:r>
              <a:rPr lang="en-US" sz="4400"/>
              <a:t>Step 5: </a:t>
            </a:r>
            <a:r>
              <a:rPr lang="en-US" sz="4400">
                <a:cs typeface="Arial"/>
              </a:rPr>
              <a:t>Allow time and space</a:t>
            </a:r>
            <a:endParaRPr lang="en-US"/>
          </a:p>
        </p:txBody>
      </p:sp>
      <p:sp>
        <p:nvSpPr>
          <p:cNvPr id="9" name="Rectangle 8">
            <a:extLst>
              <a:ext uri="{FF2B5EF4-FFF2-40B4-BE49-F238E27FC236}">
                <a16:creationId xmlns:a16="http://schemas.microsoft.com/office/drawing/2014/main" id="{DF3933AA-B2FA-4867-3649-607706AD1140}"/>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32C4CD7E-E667-B5CE-A607-A2347DFF3DC1}"/>
              </a:ext>
            </a:extLst>
          </p:cNvPr>
          <p:cNvGrpSpPr/>
          <p:nvPr/>
        </p:nvGrpSpPr>
        <p:grpSpPr>
          <a:xfrm>
            <a:off x="338551" y="2234356"/>
            <a:ext cx="5033064" cy="4246944"/>
            <a:chOff x="3232223" y="2245931"/>
            <a:chExt cx="5033064" cy="4246944"/>
          </a:xfrm>
        </p:grpSpPr>
        <p:sp>
          <p:nvSpPr>
            <p:cNvPr id="16" name="Rectangle 15">
              <a:extLst>
                <a:ext uri="{FF2B5EF4-FFF2-40B4-BE49-F238E27FC236}">
                  <a16:creationId xmlns:a16="http://schemas.microsoft.com/office/drawing/2014/main" id="{07DFA8C2-5C59-A87D-8C2D-6B11C3BBA663}"/>
                </a:ext>
              </a:extLst>
            </p:cNvPr>
            <p:cNvSpPr/>
            <p:nvPr/>
          </p:nvSpPr>
          <p:spPr>
            <a:xfrm>
              <a:off x="3232224" y="455296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28538341-8D0F-115E-3FC7-D681E9A81D72}"/>
                </a:ext>
              </a:extLst>
            </p:cNvPr>
            <p:cNvSpPr/>
            <p:nvPr/>
          </p:nvSpPr>
          <p:spPr>
            <a:xfrm>
              <a:off x="3232228" y="5603622"/>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19">
              <a:extLst>
                <a:ext uri="{FF2B5EF4-FFF2-40B4-BE49-F238E27FC236}">
                  <a16:creationId xmlns:a16="http://schemas.microsoft.com/office/drawing/2014/main" id="{82AAE252-733E-7EF4-BEBB-DF094485383C}"/>
                </a:ext>
              </a:extLst>
            </p:cNvPr>
            <p:cNvSpPr/>
            <p:nvPr/>
          </p:nvSpPr>
          <p:spPr>
            <a:xfrm>
              <a:off x="3232225" y="2245931"/>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0CE61E8-7BE0-53F0-F46D-4DD13918589D}"/>
                </a:ext>
              </a:extLst>
            </p:cNvPr>
            <p:cNvSpPr txBox="1"/>
            <p:nvPr/>
          </p:nvSpPr>
          <p:spPr>
            <a:xfrm>
              <a:off x="3232223" y="2993446"/>
              <a:ext cx="5033059" cy="400110"/>
            </a:xfrm>
            <a:prstGeom prst="rect">
              <a:avLst/>
            </a:prstGeom>
            <a:noFill/>
          </p:spPr>
          <p:txBody>
            <a:bodyPr wrap="square" rtlCol="0">
              <a:spAutoFit/>
            </a:bodyPr>
            <a:lstStyle/>
            <a:p>
              <a:pPr algn="ctr"/>
              <a:r>
                <a:rPr lang="en-US" sz="2000"/>
                <a:t>Offer choice to get back on track</a:t>
              </a:r>
              <a:endParaRPr lang="en-US"/>
            </a:p>
          </p:txBody>
        </p:sp>
      </p:grpSp>
      <p:pic>
        <p:nvPicPr>
          <p:cNvPr id="3" name="Picture 2">
            <a:extLst>
              <a:ext uri="{FF2B5EF4-FFF2-40B4-BE49-F238E27FC236}">
                <a16:creationId xmlns:a16="http://schemas.microsoft.com/office/drawing/2014/main" id="{80CE1352-6155-FF78-D3EF-D20034E9A636}"/>
              </a:ext>
            </a:extLst>
          </p:cNvPr>
          <p:cNvPicPr>
            <a:picLocks noChangeAspect="1" noChangeArrowheads="1"/>
          </p:cNvPicPr>
          <p:nvPr/>
        </p:nvPicPr>
        <p:blipFill>
          <a:blip r:embed="rId3"/>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rson writing on paper in front of a computer&#10;&#10;AI-generated content may be incorrect.">
            <a:extLst>
              <a:ext uri="{FF2B5EF4-FFF2-40B4-BE49-F238E27FC236}">
                <a16:creationId xmlns:a16="http://schemas.microsoft.com/office/drawing/2014/main" id="{DF4DB993-E024-A496-227D-1AD8AC7C2DB2}"/>
              </a:ext>
            </a:extLst>
          </p:cNvPr>
          <p:cNvPicPr>
            <a:picLocks noChangeAspect="1"/>
          </p:cNvPicPr>
          <p:nvPr/>
        </p:nvPicPr>
        <p:blipFill>
          <a:blip r:embed="rId4"/>
          <a:srcRect l="11549" t="27897" r="8538" b="31808"/>
          <a:stretch>
            <a:fillRect/>
          </a:stretch>
        </p:blipFill>
        <p:spPr>
          <a:xfrm>
            <a:off x="6629400" y="2109452"/>
            <a:ext cx="4233672" cy="2763447"/>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881103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1B076-6516-D492-74DE-AC904303660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4B02D99-C54C-AFCE-28DB-915222E4CBA7}"/>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922348AB-1AF4-0B56-B002-048A8B8FC1CE}"/>
              </a:ext>
            </a:extLst>
          </p:cNvPr>
          <p:cNvGrpSpPr/>
          <p:nvPr/>
        </p:nvGrpSpPr>
        <p:grpSpPr>
          <a:xfrm>
            <a:off x="338554" y="2301511"/>
            <a:ext cx="5033059" cy="3965605"/>
            <a:chOff x="3232226" y="2313086"/>
            <a:chExt cx="5033059" cy="3965605"/>
          </a:xfrm>
        </p:grpSpPr>
        <p:sp>
          <p:nvSpPr>
            <p:cNvPr id="16" name="Rectangle 15">
              <a:extLst>
                <a:ext uri="{FF2B5EF4-FFF2-40B4-BE49-F238E27FC236}">
                  <a16:creationId xmlns:a16="http://schemas.microsoft.com/office/drawing/2014/main" id="{9BEBB05B-D8A1-C207-3244-7007E2815B59}"/>
                </a:ext>
              </a:extLst>
            </p:cNvPr>
            <p:cNvSpPr/>
            <p:nvPr/>
          </p:nvSpPr>
          <p:spPr>
            <a:xfrm>
              <a:off x="3232226" y="2313086"/>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5B8FC8FC-90C8-A97B-5E71-C2C67B34D9BF}"/>
                </a:ext>
              </a:extLst>
            </p:cNvPr>
            <p:cNvSpPr/>
            <p:nvPr/>
          </p:nvSpPr>
          <p:spPr>
            <a:xfrm>
              <a:off x="3232226" y="538943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19">
              <a:extLst>
                <a:ext uri="{FF2B5EF4-FFF2-40B4-BE49-F238E27FC236}">
                  <a16:creationId xmlns:a16="http://schemas.microsoft.com/office/drawing/2014/main" id="{FAE78771-4D17-E6A5-BB89-12DB5F8A369A}"/>
                </a:ext>
              </a:extLst>
            </p:cNvPr>
            <p:cNvSpPr/>
            <p:nvPr/>
          </p:nvSpPr>
          <p:spPr>
            <a:xfrm>
              <a:off x="3232226" y="3211889"/>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F7F898D-88F0-FB13-2953-04DBE2A4611B}"/>
                </a:ext>
              </a:extLst>
            </p:cNvPr>
            <p:cNvSpPr txBox="1"/>
            <p:nvPr/>
          </p:nvSpPr>
          <p:spPr>
            <a:xfrm>
              <a:off x="3232227" y="4002871"/>
              <a:ext cx="5033058" cy="400110"/>
            </a:xfrm>
            <a:prstGeom prst="rect">
              <a:avLst/>
            </a:prstGeom>
            <a:noFill/>
          </p:spPr>
          <p:txBody>
            <a:bodyPr wrap="square" rtlCol="0">
              <a:spAutoFit/>
            </a:bodyPr>
            <a:lstStyle/>
            <a:p>
              <a:pPr algn="ctr"/>
              <a:r>
                <a:rPr lang="en-US" sz="2000"/>
                <a:t>Reduces perceived tension or pressure</a:t>
              </a:r>
            </a:p>
          </p:txBody>
        </p:sp>
      </p:grpSp>
      <p:sp>
        <p:nvSpPr>
          <p:cNvPr id="10" name="Title 1">
            <a:extLst>
              <a:ext uri="{FF2B5EF4-FFF2-40B4-BE49-F238E27FC236}">
                <a16:creationId xmlns:a16="http://schemas.microsoft.com/office/drawing/2014/main" id="{23628F45-000F-58D8-E28D-FD338E519B31}"/>
              </a:ext>
            </a:extLst>
          </p:cNvPr>
          <p:cNvSpPr txBox="1">
            <a:spLocks/>
          </p:cNvSpPr>
          <p:nvPr/>
        </p:nvSpPr>
        <p:spPr>
          <a:xfrm>
            <a:off x="838200" y="647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400"/>
              <a:t>Step 5: </a:t>
            </a:r>
            <a:r>
              <a:rPr lang="en-US" sz="4400">
                <a:cs typeface="Arial"/>
              </a:rPr>
              <a:t>Allow time and space</a:t>
            </a:r>
            <a:endParaRPr lang="en-US"/>
          </a:p>
        </p:txBody>
      </p:sp>
      <p:pic>
        <p:nvPicPr>
          <p:cNvPr id="3" name="Picture 2">
            <a:extLst>
              <a:ext uri="{FF2B5EF4-FFF2-40B4-BE49-F238E27FC236}">
                <a16:creationId xmlns:a16="http://schemas.microsoft.com/office/drawing/2014/main" id="{DE9AAC31-8759-CB51-22DD-1BD6916EC55D}"/>
              </a:ext>
            </a:extLst>
          </p:cNvPr>
          <p:cNvPicPr>
            <a:picLocks noChangeAspect="1" noChangeArrowheads="1"/>
          </p:cNvPicPr>
          <p:nvPr/>
        </p:nvPicPr>
        <p:blipFill>
          <a:blip r:embed="rId3"/>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writing on paper in front of a computer&#10;&#10;AI-generated content may be incorrect.">
            <a:extLst>
              <a:ext uri="{FF2B5EF4-FFF2-40B4-BE49-F238E27FC236}">
                <a16:creationId xmlns:a16="http://schemas.microsoft.com/office/drawing/2014/main" id="{A4C21F8D-AB15-4BFD-8E6D-C8118F54F1FC}"/>
              </a:ext>
            </a:extLst>
          </p:cNvPr>
          <p:cNvPicPr>
            <a:picLocks noChangeAspect="1"/>
          </p:cNvPicPr>
          <p:nvPr/>
        </p:nvPicPr>
        <p:blipFill>
          <a:blip r:embed="rId4"/>
          <a:srcRect l="11549" t="27897" r="8538" b="31808"/>
          <a:stretch>
            <a:fillRect/>
          </a:stretch>
        </p:blipFill>
        <p:spPr>
          <a:xfrm>
            <a:off x="6629400" y="2109452"/>
            <a:ext cx="4233672" cy="2763447"/>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33516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F9308-65F1-72B7-4F05-56F339FE268F}"/>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D42850C-6BC0-E7E1-4872-43CE81358662}"/>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1F7A9ECF-60C8-AB6D-B65E-F6323D0D5700}"/>
              </a:ext>
            </a:extLst>
          </p:cNvPr>
          <p:cNvGrpSpPr/>
          <p:nvPr/>
        </p:nvGrpSpPr>
        <p:grpSpPr>
          <a:xfrm>
            <a:off x="338552" y="2301511"/>
            <a:ext cx="5033061" cy="3965916"/>
            <a:chOff x="3232224" y="2313086"/>
            <a:chExt cx="5033061" cy="3965916"/>
          </a:xfrm>
        </p:grpSpPr>
        <p:sp>
          <p:nvSpPr>
            <p:cNvPr id="16" name="Rectangle 15">
              <a:extLst>
                <a:ext uri="{FF2B5EF4-FFF2-40B4-BE49-F238E27FC236}">
                  <a16:creationId xmlns:a16="http://schemas.microsoft.com/office/drawing/2014/main" id="{5A5D7671-04AA-E9D8-A038-BBEC4E951DDA}"/>
                </a:ext>
              </a:extLst>
            </p:cNvPr>
            <p:cNvSpPr/>
            <p:nvPr/>
          </p:nvSpPr>
          <p:spPr>
            <a:xfrm>
              <a:off x="3232226" y="2313086"/>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AD1A3BF4-C72C-6190-62EE-030159E85905}"/>
                </a:ext>
              </a:extLst>
            </p:cNvPr>
            <p:cNvSpPr/>
            <p:nvPr/>
          </p:nvSpPr>
          <p:spPr>
            <a:xfrm>
              <a:off x="3232225" y="3289669"/>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19">
              <a:extLst>
                <a:ext uri="{FF2B5EF4-FFF2-40B4-BE49-F238E27FC236}">
                  <a16:creationId xmlns:a16="http://schemas.microsoft.com/office/drawing/2014/main" id="{CFC2848B-6E79-D29D-8996-D6E50FD3D047}"/>
                </a:ext>
              </a:extLst>
            </p:cNvPr>
            <p:cNvSpPr/>
            <p:nvPr/>
          </p:nvSpPr>
          <p:spPr>
            <a:xfrm>
              <a:off x="3232224" y="4189888"/>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EDBB659-3E39-CFF6-1981-710CEDDD1C5B}"/>
                </a:ext>
              </a:extLst>
            </p:cNvPr>
            <p:cNvSpPr txBox="1"/>
            <p:nvPr/>
          </p:nvSpPr>
          <p:spPr>
            <a:xfrm>
              <a:off x="3232224" y="4834335"/>
              <a:ext cx="5033059" cy="400110"/>
            </a:xfrm>
            <a:prstGeom prst="rect">
              <a:avLst/>
            </a:prstGeom>
            <a:noFill/>
          </p:spPr>
          <p:txBody>
            <a:bodyPr wrap="square" rtlCol="0">
              <a:spAutoFit/>
            </a:bodyPr>
            <a:lstStyle/>
            <a:p>
              <a:pPr algn="ctr"/>
              <a:r>
                <a:rPr lang="en-US" sz="2000"/>
                <a:t>Hovering</a:t>
              </a:r>
            </a:p>
          </p:txBody>
        </p:sp>
      </p:grpSp>
      <p:sp>
        <p:nvSpPr>
          <p:cNvPr id="13" name="Title 1">
            <a:extLst>
              <a:ext uri="{FF2B5EF4-FFF2-40B4-BE49-F238E27FC236}">
                <a16:creationId xmlns:a16="http://schemas.microsoft.com/office/drawing/2014/main" id="{209539A6-5EA2-242E-9675-BEBB032A59B6}"/>
              </a:ext>
            </a:extLst>
          </p:cNvPr>
          <p:cNvSpPr txBox="1">
            <a:spLocks/>
          </p:cNvSpPr>
          <p:nvPr/>
        </p:nvSpPr>
        <p:spPr>
          <a:xfrm>
            <a:off x="838200" y="647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400"/>
              <a:t>Step 5: </a:t>
            </a:r>
            <a:r>
              <a:rPr lang="en-US" sz="4400">
                <a:cs typeface="Arial"/>
              </a:rPr>
              <a:t>Allow time and space</a:t>
            </a:r>
            <a:endParaRPr lang="en-US"/>
          </a:p>
        </p:txBody>
      </p:sp>
      <p:pic>
        <p:nvPicPr>
          <p:cNvPr id="3" name="Picture 2">
            <a:extLst>
              <a:ext uri="{FF2B5EF4-FFF2-40B4-BE49-F238E27FC236}">
                <a16:creationId xmlns:a16="http://schemas.microsoft.com/office/drawing/2014/main" id="{05DAEF25-E2EC-AC3F-22D5-6BC2AD627BFE}"/>
              </a:ext>
            </a:extLst>
          </p:cNvPr>
          <p:cNvPicPr>
            <a:picLocks noChangeAspect="1" noChangeArrowheads="1"/>
          </p:cNvPicPr>
          <p:nvPr/>
        </p:nvPicPr>
        <p:blipFill>
          <a:blip r:embed="rId3"/>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writing on paper in front of a computer&#10;&#10;AI-generated content may be incorrect.">
            <a:extLst>
              <a:ext uri="{FF2B5EF4-FFF2-40B4-BE49-F238E27FC236}">
                <a16:creationId xmlns:a16="http://schemas.microsoft.com/office/drawing/2014/main" id="{EA03E54A-18DB-C86C-9865-091A886B6C72}"/>
              </a:ext>
            </a:extLst>
          </p:cNvPr>
          <p:cNvPicPr>
            <a:picLocks noChangeAspect="1"/>
          </p:cNvPicPr>
          <p:nvPr/>
        </p:nvPicPr>
        <p:blipFill>
          <a:blip r:embed="rId4"/>
          <a:srcRect l="11549" t="27897" r="8538" b="31808"/>
          <a:stretch>
            <a:fillRect/>
          </a:stretch>
        </p:blipFill>
        <p:spPr>
          <a:xfrm>
            <a:off x="6629400" y="2109452"/>
            <a:ext cx="4233672" cy="2763447"/>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549967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8AF21-5AD0-FF3A-887F-20CE38F939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15D41C-F1D2-9468-8900-05812D02D689}"/>
              </a:ext>
            </a:extLst>
          </p:cNvPr>
          <p:cNvSpPr>
            <a:spLocks noGrp="1"/>
          </p:cNvSpPr>
          <p:nvPr>
            <p:ph type="title"/>
          </p:nvPr>
        </p:nvSpPr>
        <p:spPr/>
        <p:txBody>
          <a:bodyPr/>
          <a:lstStyle/>
          <a:p>
            <a:r>
              <a:rPr lang="en-US"/>
              <a:t>Illustration</a:t>
            </a:r>
          </a:p>
        </p:txBody>
      </p:sp>
      <p:sp>
        <p:nvSpPr>
          <p:cNvPr id="3" name="Content Placeholder 2">
            <a:extLst>
              <a:ext uri="{FF2B5EF4-FFF2-40B4-BE49-F238E27FC236}">
                <a16:creationId xmlns:a16="http://schemas.microsoft.com/office/drawing/2014/main" id="{401601DE-97A9-56A0-30C7-55A639B7B4BA}"/>
              </a:ext>
            </a:extLst>
          </p:cNvPr>
          <p:cNvSpPr>
            <a:spLocks noGrp="1"/>
          </p:cNvSpPr>
          <p:nvPr>
            <p:ph idx="1"/>
          </p:nvPr>
        </p:nvSpPr>
        <p:spPr>
          <a:xfrm>
            <a:off x="838200" y="1825625"/>
            <a:ext cx="10243782" cy="4351338"/>
          </a:xfrm>
        </p:spPr>
        <p:txBody>
          <a:bodyPr>
            <a:normAutofit/>
          </a:bodyPr>
          <a:lstStyle/>
          <a:p>
            <a:pPr marL="0" indent="0">
              <a:lnSpc>
                <a:spcPct val="150000"/>
              </a:lnSpc>
              <a:buNone/>
            </a:pPr>
            <a:r>
              <a:rPr lang="en-US"/>
              <a:t>	After suggesting to Paul, he begin either #1 or #5 to, Mrs. Hill steps away and checks on Ben, a student seated close to the lab station. </a:t>
            </a:r>
          </a:p>
          <a:p>
            <a:pPr marL="0" indent="0">
              <a:lnSpc>
                <a:spcPct val="150000"/>
              </a:lnSpc>
              <a:buNone/>
            </a:pPr>
            <a:r>
              <a:rPr lang="en-US"/>
              <a:t>	She smiles at Ben, nodding at the progress he has made thus far and says, “Great progress, Ben. Looks like you are just about ready to talk through your answers with Paul.” </a:t>
            </a:r>
          </a:p>
          <a:p>
            <a:endParaRPr lang="en-US"/>
          </a:p>
        </p:txBody>
      </p:sp>
      <p:pic>
        <p:nvPicPr>
          <p:cNvPr id="5" name="Picture 4" descr="A white paper with a magnifying glass in a green circle&#10;&#10;AI-generated content may be incorrect.">
            <a:extLst>
              <a:ext uri="{FF2B5EF4-FFF2-40B4-BE49-F238E27FC236}">
                <a16:creationId xmlns:a16="http://schemas.microsoft.com/office/drawing/2014/main" id="{BDF43DCF-CF33-75EA-3D20-AFAE30A4E27F}"/>
              </a:ext>
            </a:extLst>
          </p:cNvPr>
          <p:cNvPicPr>
            <a:picLocks noChangeAspect="1"/>
          </p:cNvPicPr>
          <p:nvPr/>
        </p:nvPicPr>
        <p:blipFill>
          <a:blip r:embed="rId2"/>
          <a:srcRect l="24685" t="33079" r="21910" b="29569"/>
          <a:stretch>
            <a:fillRect/>
          </a:stretch>
        </p:blipFill>
        <p:spPr>
          <a:xfrm>
            <a:off x="10582058" y="118333"/>
            <a:ext cx="1609942" cy="1457661"/>
          </a:xfrm>
          <a:prstGeom prst="rect">
            <a:avLst/>
          </a:prstGeom>
        </p:spPr>
      </p:pic>
    </p:spTree>
    <p:extLst>
      <p:ext uri="{BB962C8B-B14F-4D97-AF65-F5344CB8AC3E}">
        <p14:creationId xmlns:p14="http://schemas.microsoft.com/office/powerpoint/2010/main" val="35350454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6BA66-D2F2-5D22-7F6F-33ACE66D1D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8AA6E4-C2A0-C7AF-25FC-E6C1EE6D6DA0}"/>
              </a:ext>
            </a:extLst>
          </p:cNvPr>
          <p:cNvSpPr>
            <a:spLocks noGrp="1"/>
          </p:cNvSpPr>
          <p:nvPr>
            <p:ph type="title"/>
          </p:nvPr>
        </p:nvSpPr>
        <p:spPr>
          <a:xfrm>
            <a:off x="838200" y="64741"/>
            <a:ext cx="10515600" cy="1325563"/>
          </a:xfrm>
        </p:spPr>
        <p:txBody>
          <a:bodyPr>
            <a:normAutofit/>
          </a:bodyPr>
          <a:lstStyle/>
          <a:p>
            <a:r>
              <a:rPr lang="en-US" sz="4400"/>
              <a:t>Step 6: </a:t>
            </a:r>
            <a:r>
              <a:rPr lang="en-US" sz="4400">
                <a:cs typeface="Arial"/>
              </a:rPr>
              <a:t>Recognize and reinforce </a:t>
            </a:r>
            <a:br>
              <a:rPr lang="en-US" sz="4400">
                <a:cs typeface="Arial"/>
              </a:rPr>
            </a:br>
            <a:r>
              <a:rPr lang="en-US" sz="4400">
                <a:cs typeface="Arial"/>
              </a:rPr>
              <a:t>expected behavior when demonstrated</a:t>
            </a:r>
            <a:endParaRPr lang="en-US"/>
          </a:p>
        </p:txBody>
      </p:sp>
      <p:sp>
        <p:nvSpPr>
          <p:cNvPr id="9" name="Rectangle 8">
            <a:extLst>
              <a:ext uri="{FF2B5EF4-FFF2-40B4-BE49-F238E27FC236}">
                <a16:creationId xmlns:a16="http://schemas.microsoft.com/office/drawing/2014/main" id="{6A00830E-1183-5FFB-2033-0E683F135FA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D258C583-AD7C-5053-81A3-E16402B06C34}"/>
              </a:ext>
            </a:extLst>
          </p:cNvPr>
          <p:cNvGrpSpPr/>
          <p:nvPr/>
        </p:nvGrpSpPr>
        <p:grpSpPr>
          <a:xfrm>
            <a:off x="338551" y="2234356"/>
            <a:ext cx="5033064" cy="4246944"/>
            <a:chOff x="3232223" y="2245931"/>
            <a:chExt cx="5033064" cy="4246944"/>
          </a:xfrm>
        </p:grpSpPr>
        <p:sp>
          <p:nvSpPr>
            <p:cNvPr id="16" name="Rectangle 15">
              <a:extLst>
                <a:ext uri="{FF2B5EF4-FFF2-40B4-BE49-F238E27FC236}">
                  <a16:creationId xmlns:a16="http://schemas.microsoft.com/office/drawing/2014/main" id="{3EF5DCB7-3F1F-2E02-4C23-BD1D15763D0E}"/>
                </a:ext>
              </a:extLst>
            </p:cNvPr>
            <p:cNvSpPr/>
            <p:nvPr/>
          </p:nvSpPr>
          <p:spPr>
            <a:xfrm>
              <a:off x="3232224" y="455296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62B67DF0-5B70-1793-05E6-7054F15928FA}"/>
                </a:ext>
              </a:extLst>
            </p:cNvPr>
            <p:cNvSpPr/>
            <p:nvPr/>
          </p:nvSpPr>
          <p:spPr>
            <a:xfrm>
              <a:off x="3232228" y="5603622"/>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19">
              <a:extLst>
                <a:ext uri="{FF2B5EF4-FFF2-40B4-BE49-F238E27FC236}">
                  <a16:creationId xmlns:a16="http://schemas.microsoft.com/office/drawing/2014/main" id="{D1EF4D63-CDB6-8B7F-D658-9ED39DD592D7}"/>
                </a:ext>
              </a:extLst>
            </p:cNvPr>
            <p:cNvSpPr/>
            <p:nvPr/>
          </p:nvSpPr>
          <p:spPr>
            <a:xfrm>
              <a:off x="3232225" y="2245931"/>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D73465F-BB4A-C9E8-9211-670AC8C88EAE}"/>
                </a:ext>
              </a:extLst>
            </p:cNvPr>
            <p:cNvSpPr txBox="1"/>
            <p:nvPr/>
          </p:nvSpPr>
          <p:spPr>
            <a:xfrm>
              <a:off x="3232223" y="2936545"/>
              <a:ext cx="5033059" cy="707886"/>
            </a:xfrm>
            <a:prstGeom prst="rect">
              <a:avLst/>
            </a:prstGeom>
            <a:noFill/>
          </p:spPr>
          <p:txBody>
            <a:bodyPr wrap="square" rtlCol="0">
              <a:spAutoFit/>
            </a:bodyPr>
            <a:lstStyle/>
            <a:p>
              <a:pPr algn="ctr"/>
              <a:r>
                <a:rPr lang="en-US" sz="2000"/>
                <a:t>Provide the student with </a:t>
              </a:r>
            </a:p>
            <a:p>
              <a:pPr algn="ctr"/>
              <a:r>
                <a:rPr lang="en-US" sz="2000"/>
                <a:t>a reinforcer</a:t>
              </a:r>
            </a:p>
          </p:txBody>
        </p:sp>
      </p:grpSp>
      <p:pic>
        <p:nvPicPr>
          <p:cNvPr id="3" name="Picture 2">
            <a:extLst>
              <a:ext uri="{FF2B5EF4-FFF2-40B4-BE49-F238E27FC236}">
                <a16:creationId xmlns:a16="http://schemas.microsoft.com/office/drawing/2014/main" id="{9F535AF1-5AF3-6272-B4C1-5C1EE83CC9B5}"/>
              </a:ext>
            </a:extLst>
          </p:cNvPr>
          <p:cNvPicPr>
            <a:picLocks noChangeAspect="1" noChangeArrowheads="1"/>
          </p:cNvPicPr>
          <p:nvPr/>
        </p:nvPicPr>
        <p:blipFill>
          <a:blip r:embed="rId3"/>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3A40F3ED-5CE7-41F3-1E0C-80E3B3F0E2CF}"/>
              </a:ext>
            </a:extLst>
          </p:cNvPr>
          <p:cNvGrpSpPr/>
          <p:nvPr/>
        </p:nvGrpSpPr>
        <p:grpSpPr>
          <a:xfrm>
            <a:off x="6480867" y="2622422"/>
            <a:ext cx="4872933" cy="2728135"/>
            <a:chOff x="6480867" y="2622422"/>
            <a:chExt cx="4872933" cy="2728135"/>
          </a:xfrm>
        </p:grpSpPr>
        <p:pic>
          <p:nvPicPr>
            <p:cNvPr id="4" name="Picture 3">
              <a:extLst>
                <a:ext uri="{FF2B5EF4-FFF2-40B4-BE49-F238E27FC236}">
                  <a16:creationId xmlns:a16="http://schemas.microsoft.com/office/drawing/2014/main" id="{859D04A0-A2D5-569D-508F-DAB4D05B6E76}"/>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80867" y="2622422"/>
              <a:ext cx="4872933" cy="27281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7B6BB7C-593D-CC6A-66FD-A5B89F5F26F7}"/>
                </a:ext>
              </a:extLst>
            </p:cNvPr>
            <p:cNvSpPr/>
            <p:nvPr/>
          </p:nvSpPr>
          <p:spPr>
            <a:xfrm>
              <a:off x="7342632" y="2924970"/>
              <a:ext cx="3346704" cy="28457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606F518-C98E-5D85-59A8-ACFA3B597E5B}"/>
                </a:ext>
              </a:extLst>
            </p:cNvPr>
            <p:cNvSpPr txBox="1"/>
            <p:nvPr/>
          </p:nvSpPr>
          <p:spPr>
            <a:xfrm>
              <a:off x="7187184" y="2788920"/>
              <a:ext cx="3502152" cy="461665"/>
            </a:xfrm>
            <a:prstGeom prst="rect">
              <a:avLst/>
            </a:prstGeom>
            <a:noFill/>
          </p:spPr>
          <p:txBody>
            <a:bodyPr wrap="square" rtlCol="0">
              <a:spAutoFit/>
            </a:bodyPr>
            <a:lstStyle/>
            <a:p>
              <a:pPr algn="ctr"/>
              <a:r>
                <a:rPr lang="en-US" sz="2400" b="1" dirty="0">
                  <a:solidFill>
                    <a:srgbClr val="663300"/>
                  </a:solidFill>
                  <a:latin typeface="Amasis MT Pro Black" panose="02040A04050005020304" pitchFamily="18" charset="0"/>
                </a:rPr>
                <a:t>Lincoln High School </a:t>
              </a:r>
            </a:p>
          </p:txBody>
        </p:sp>
        <p:sp>
          <p:nvSpPr>
            <p:cNvPr id="8" name="Rectangle 7">
              <a:extLst>
                <a:ext uri="{FF2B5EF4-FFF2-40B4-BE49-F238E27FC236}">
                  <a16:creationId xmlns:a16="http://schemas.microsoft.com/office/drawing/2014/main" id="{6E8D9DC5-2687-2766-3C1F-CDCCCD611516}"/>
                </a:ext>
              </a:extLst>
            </p:cNvPr>
            <p:cNvSpPr/>
            <p:nvPr/>
          </p:nvSpPr>
          <p:spPr>
            <a:xfrm>
              <a:off x="7863840" y="3648457"/>
              <a:ext cx="3145536" cy="46166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4141E33-45DE-E17F-A109-1E100A985052}"/>
                </a:ext>
              </a:extLst>
            </p:cNvPr>
            <p:cNvSpPr/>
            <p:nvPr/>
          </p:nvSpPr>
          <p:spPr>
            <a:xfrm>
              <a:off x="6891528" y="3888138"/>
              <a:ext cx="3145536" cy="3474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3A2C5BC-92C9-61D5-8D67-E2472958D70C}"/>
                </a:ext>
              </a:extLst>
            </p:cNvPr>
            <p:cNvSpPr txBox="1"/>
            <p:nvPr/>
          </p:nvSpPr>
          <p:spPr>
            <a:xfrm>
              <a:off x="7702405" y="3657305"/>
              <a:ext cx="1243584" cy="553998"/>
            </a:xfrm>
            <a:prstGeom prst="rect">
              <a:avLst/>
            </a:prstGeom>
            <a:noFill/>
          </p:spPr>
          <p:txBody>
            <a:bodyPr wrap="square" numCol="1" rtlCol="0">
              <a:spAutoFit/>
            </a:bodyPr>
            <a:lstStyle/>
            <a:p>
              <a:r>
                <a:rPr lang="en-US" sz="1000" dirty="0"/>
                <a:t>_Gym</a:t>
              </a:r>
            </a:p>
            <a:p>
              <a:r>
                <a:rPr lang="en-US" sz="1000" dirty="0"/>
                <a:t>_Classroom</a:t>
              </a:r>
            </a:p>
            <a:p>
              <a:r>
                <a:rPr lang="en-US" sz="1000" dirty="0"/>
                <a:t>_Cafeteria</a:t>
              </a:r>
            </a:p>
          </p:txBody>
        </p:sp>
        <p:sp>
          <p:nvSpPr>
            <p:cNvPr id="12" name="TextBox 11">
              <a:extLst>
                <a:ext uri="{FF2B5EF4-FFF2-40B4-BE49-F238E27FC236}">
                  <a16:creationId xmlns:a16="http://schemas.microsoft.com/office/drawing/2014/main" id="{98E022E8-7A66-E1F0-3175-B8E548463792}"/>
                </a:ext>
              </a:extLst>
            </p:cNvPr>
            <p:cNvSpPr txBox="1"/>
            <p:nvPr/>
          </p:nvSpPr>
          <p:spPr>
            <a:xfrm>
              <a:off x="8610493" y="3689498"/>
              <a:ext cx="1243584" cy="553998"/>
            </a:xfrm>
            <a:prstGeom prst="rect">
              <a:avLst/>
            </a:prstGeom>
            <a:noFill/>
          </p:spPr>
          <p:txBody>
            <a:bodyPr wrap="square" numCol="1" rtlCol="0">
              <a:spAutoFit/>
            </a:bodyPr>
            <a:lstStyle/>
            <a:p>
              <a:r>
                <a:rPr lang="en-US" sz="1000" dirty="0"/>
                <a:t>_Bathroom</a:t>
              </a:r>
            </a:p>
            <a:p>
              <a:r>
                <a:rPr lang="en-US" sz="1000" dirty="0"/>
                <a:t>_Arrival/Dismissal</a:t>
              </a:r>
            </a:p>
            <a:p>
              <a:endParaRPr lang="en-US" sz="1000" dirty="0"/>
            </a:p>
          </p:txBody>
        </p:sp>
        <p:sp>
          <p:nvSpPr>
            <p:cNvPr id="13" name="TextBox 12">
              <a:extLst>
                <a:ext uri="{FF2B5EF4-FFF2-40B4-BE49-F238E27FC236}">
                  <a16:creationId xmlns:a16="http://schemas.microsoft.com/office/drawing/2014/main" id="{538D6A69-C7DB-A4C1-68A8-6CF82A49CD31}"/>
                </a:ext>
              </a:extLst>
            </p:cNvPr>
            <p:cNvSpPr txBox="1"/>
            <p:nvPr/>
          </p:nvSpPr>
          <p:spPr>
            <a:xfrm>
              <a:off x="9701568" y="3691435"/>
              <a:ext cx="1243584" cy="400110"/>
            </a:xfrm>
            <a:prstGeom prst="rect">
              <a:avLst/>
            </a:prstGeom>
            <a:noFill/>
          </p:spPr>
          <p:txBody>
            <a:bodyPr wrap="square" numCol="1" rtlCol="0">
              <a:spAutoFit/>
            </a:bodyPr>
            <a:lstStyle/>
            <a:p>
              <a:r>
                <a:rPr lang="en-US" sz="1000" dirty="0"/>
                <a:t>_Hallway</a:t>
              </a:r>
            </a:p>
            <a:p>
              <a:r>
                <a:rPr lang="en-US" sz="1000" dirty="0"/>
                <a:t>_Bus/Parking Lot</a:t>
              </a:r>
            </a:p>
          </p:txBody>
        </p:sp>
      </p:grpSp>
    </p:spTree>
    <p:extLst>
      <p:ext uri="{BB962C8B-B14F-4D97-AF65-F5344CB8AC3E}">
        <p14:creationId xmlns:p14="http://schemas.microsoft.com/office/powerpoint/2010/main" val="4027722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7B035-6BF1-7CE1-0EF8-0918DE3D371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0913CBE-109A-5EA3-F5EC-1DE3FC2FDB06}"/>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B6343B3C-DCA0-C5A8-7EB5-645B139B9F67}"/>
              </a:ext>
            </a:extLst>
          </p:cNvPr>
          <p:cNvGrpSpPr/>
          <p:nvPr/>
        </p:nvGrpSpPr>
        <p:grpSpPr>
          <a:xfrm>
            <a:off x="338553" y="2301511"/>
            <a:ext cx="5033060" cy="3982081"/>
            <a:chOff x="3232225" y="2313086"/>
            <a:chExt cx="5033060" cy="3982081"/>
          </a:xfrm>
        </p:grpSpPr>
        <p:sp>
          <p:nvSpPr>
            <p:cNvPr id="16" name="Rectangle 15">
              <a:extLst>
                <a:ext uri="{FF2B5EF4-FFF2-40B4-BE49-F238E27FC236}">
                  <a16:creationId xmlns:a16="http://schemas.microsoft.com/office/drawing/2014/main" id="{29013ADD-76A7-DD84-0A67-0D53DC879FDC}"/>
                </a:ext>
              </a:extLst>
            </p:cNvPr>
            <p:cNvSpPr/>
            <p:nvPr/>
          </p:nvSpPr>
          <p:spPr>
            <a:xfrm>
              <a:off x="3232226" y="2313086"/>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4C7E3E6F-28FD-F7E1-FB1C-ABA75917A2FF}"/>
                </a:ext>
              </a:extLst>
            </p:cNvPr>
            <p:cNvSpPr/>
            <p:nvPr/>
          </p:nvSpPr>
          <p:spPr>
            <a:xfrm>
              <a:off x="3232225" y="5405914"/>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19">
              <a:extLst>
                <a:ext uri="{FF2B5EF4-FFF2-40B4-BE49-F238E27FC236}">
                  <a16:creationId xmlns:a16="http://schemas.microsoft.com/office/drawing/2014/main" id="{A2361863-425A-7DFA-FE26-41D6623098CD}"/>
                </a:ext>
              </a:extLst>
            </p:cNvPr>
            <p:cNvSpPr/>
            <p:nvPr/>
          </p:nvSpPr>
          <p:spPr>
            <a:xfrm>
              <a:off x="3232226" y="3211889"/>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A72FA73-6F77-9767-8242-DD4397149A2B}"/>
                </a:ext>
              </a:extLst>
            </p:cNvPr>
            <p:cNvSpPr txBox="1"/>
            <p:nvPr/>
          </p:nvSpPr>
          <p:spPr>
            <a:xfrm>
              <a:off x="3232226" y="4002871"/>
              <a:ext cx="5033059" cy="400110"/>
            </a:xfrm>
            <a:prstGeom prst="rect">
              <a:avLst/>
            </a:prstGeom>
            <a:noFill/>
          </p:spPr>
          <p:txBody>
            <a:bodyPr wrap="square" rtlCol="0">
              <a:spAutoFit/>
            </a:bodyPr>
            <a:lstStyle/>
            <a:p>
              <a:pPr algn="ctr"/>
              <a:r>
                <a:rPr lang="en-US" sz="2000"/>
                <a:t>Performance feedback</a:t>
              </a:r>
            </a:p>
          </p:txBody>
        </p:sp>
      </p:grpSp>
      <p:sp>
        <p:nvSpPr>
          <p:cNvPr id="10" name="Title 1">
            <a:extLst>
              <a:ext uri="{FF2B5EF4-FFF2-40B4-BE49-F238E27FC236}">
                <a16:creationId xmlns:a16="http://schemas.microsoft.com/office/drawing/2014/main" id="{9002B9CE-4866-30B5-EA7C-D79AE6D70DF6}"/>
              </a:ext>
            </a:extLst>
          </p:cNvPr>
          <p:cNvSpPr txBox="1">
            <a:spLocks/>
          </p:cNvSpPr>
          <p:nvPr/>
        </p:nvSpPr>
        <p:spPr>
          <a:xfrm>
            <a:off x="838200" y="647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400"/>
              <a:t>Step 6: </a:t>
            </a:r>
            <a:r>
              <a:rPr lang="en-US" sz="4400">
                <a:cs typeface="Arial"/>
              </a:rPr>
              <a:t>Recognize and reinforce </a:t>
            </a:r>
            <a:br>
              <a:rPr lang="en-US" sz="4400">
                <a:cs typeface="Arial"/>
              </a:rPr>
            </a:br>
            <a:r>
              <a:rPr lang="en-US" sz="4400">
                <a:cs typeface="Arial"/>
              </a:rPr>
              <a:t>expected behavior when demonstrated</a:t>
            </a:r>
            <a:endParaRPr lang="en-US"/>
          </a:p>
        </p:txBody>
      </p:sp>
      <p:pic>
        <p:nvPicPr>
          <p:cNvPr id="3" name="Picture 2">
            <a:extLst>
              <a:ext uri="{FF2B5EF4-FFF2-40B4-BE49-F238E27FC236}">
                <a16:creationId xmlns:a16="http://schemas.microsoft.com/office/drawing/2014/main" id="{4FBB2287-6BBD-464F-177B-318B53F40DC1}"/>
              </a:ext>
            </a:extLst>
          </p:cNvPr>
          <p:cNvPicPr>
            <a:picLocks noChangeAspect="1" noChangeArrowheads="1"/>
          </p:cNvPicPr>
          <p:nvPr/>
        </p:nvPicPr>
        <p:blipFill>
          <a:blip r:embed="rId3"/>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E8AE10BE-0AD1-3DF9-4324-374DD3ACD233}"/>
              </a:ext>
            </a:extLst>
          </p:cNvPr>
          <p:cNvGrpSpPr/>
          <p:nvPr/>
        </p:nvGrpSpPr>
        <p:grpSpPr>
          <a:xfrm>
            <a:off x="6480867" y="2622422"/>
            <a:ext cx="4872933" cy="2728135"/>
            <a:chOff x="6480867" y="2622422"/>
            <a:chExt cx="4872933" cy="2728135"/>
          </a:xfrm>
        </p:grpSpPr>
        <p:pic>
          <p:nvPicPr>
            <p:cNvPr id="6" name="Picture 5">
              <a:extLst>
                <a:ext uri="{FF2B5EF4-FFF2-40B4-BE49-F238E27FC236}">
                  <a16:creationId xmlns:a16="http://schemas.microsoft.com/office/drawing/2014/main" id="{0820859E-3ED1-1A9F-6563-DAB2CCC9BA58}"/>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80867" y="2622422"/>
              <a:ext cx="4872933" cy="27281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2E99845-554E-63EF-3B35-536F691866AD}"/>
                </a:ext>
              </a:extLst>
            </p:cNvPr>
            <p:cNvSpPr/>
            <p:nvPr/>
          </p:nvSpPr>
          <p:spPr>
            <a:xfrm>
              <a:off x="7342632" y="2924970"/>
              <a:ext cx="3346704" cy="28457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31B9285-9AA3-60E8-2F0A-D2C3D091F741}"/>
                </a:ext>
              </a:extLst>
            </p:cNvPr>
            <p:cNvSpPr txBox="1"/>
            <p:nvPr/>
          </p:nvSpPr>
          <p:spPr>
            <a:xfrm>
              <a:off x="7187184" y="2788920"/>
              <a:ext cx="3502152" cy="461665"/>
            </a:xfrm>
            <a:prstGeom prst="rect">
              <a:avLst/>
            </a:prstGeom>
            <a:noFill/>
          </p:spPr>
          <p:txBody>
            <a:bodyPr wrap="square" rtlCol="0">
              <a:spAutoFit/>
            </a:bodyPr>
            <a:lstStyle/>
            <a:p>
              <a:pPr algn="ctr"/>
              <a:r>
                <a:rPr lang="en-US" sz="2400" b="1" dirty="0">
                  <a:solidFill>
                    <a:srgbClr val="663300"/>
                  </a:solidFill>
                  <a:latin typeface="Amasis MT Pro Black" panose="02040A04050005020304" pitchFamily="18" charset="0"/>
                </a:rPr>
                <a:t>Lincoln High School </a:t>
              </a:r>
            </a:p>
          </p:txBody>
        </p:sp>
        <p:sp>
          <p:nvSpPr>
            <p:cNvPr id="11" name="Rectangle 10">
              <a:extLst>
                <a:ext uri="{FF2B5EF4-FFF2-40B4-BE49-F238E27FC236}">
                  <a16:creationId xmlns:a16="http://schemas.microsoft.com/office/drawing/2014/main" id="{5CDB3A5C-F010-E7C1-4D92-9F5C8B195C85}"/>
                </a:ext>
              </a:extLst>
            </p:cNvPr>
            <p:cNvSpPr/>
            <p:nvPr/>
          </p:nvSpPr>
          <p:spPr>
            <a:xfrm>
              <a:off x="7863840" y="3648457"/>
              <a:ext cx="3145536" cy="46166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A4F2F0F-D041-EB0D-0A16-EDF4CB8570D5}"/>
                </a:ext>
              </a:extLst>
            </p:cNvPr>
            <p:cNvSpPr/>
            <p:nvPr/>
          </p:nvSpPr>
          <p:spPr>
            <a:xfrm>
              <a:off x="6891528" y="3888138"/>
              <a:ext cx="3145536" cy="3474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8C66120-E8ED-78EE-E7A5-4303769EF6CB}"/>
                </a:ext>
              </a:extLst>
            </p:cNvPr>
            <p:cNvSpPr txBox="1"/>
            <p:nvPr/>
          </p:nvSpPr>
          <p:spPr>
            <a:xfrm>
              <a:off x="7702405" y="3657305"/>
              <a:ext cx="1243584" cy="553998"/>
            </a:xfrm>
            <a:prstGeom prst="rect">
              <a:avLst/>
            </a:prstGeom>
            <a:noFill/>
          </p:spPr>
          <p:txBody>
            <a:bodyPr wrap="square" numCol="1" rtlCol="0">
              <a:spAutoFit/>
            </a:bodyPr>
            <a:lstStyle/>
            <a:p>
              <a:r>
                <a:rPr lang="en-US" sz="1000" dirty="0"/>
                <a:t>_Gym</a:t>
              </a:r>
            </a:p>
            <a:p>
              <a:r>
                <a:rPr lang="en-US" sz="1000" dirty="0"/>
                <a:t>_Classroom</a:t>
              </a:r>
            </a:p>
            <a:p>
              <a:r>
                <a:rPr lang="en-US" sz="1000" dirty="0"/>
                <a:t>_Cafeteria</a:t>
              </a:r>
            </a:p>
          </p:txBody>
        </p:sp>
        <p:sp>
          <p:nvSpPr>
            <p:cNvPr id="14" name="TextBox 13">
              <a:extLst>
                <a:ext uri="{FF2B5EF4-FFF2-40B4-BE49-F238E27FC236}">
                  <a16:creationId xmlns:a16="http://schemas.microsoft.com/office/drawing/2014/main" id="{678A9228-D8A1-912B-599E-068883DB26DD}"/>
                </a:ext>
              </a:extLst>
            </p:cNvPr>
            <p:cNvSpPr txBox="1"/>
            <p:nvPr/>
          </p:nvSpPr>
          <p:spPr>
            <a:xfrm>
              <a:off x="8610493" y="3689498"/>
              <a:ext cx="1243584" cy="553998"/>
            </a:xfrm>
            <a:prstGeom prst="rect">
              <a:avLst/>
            </a:prstGeom>
            <a:noFill/>
          </p:spPr>
          <p:txBody>
            <a:bodyPr wrap="square" numCol="1" rtlCol="0">
              <a:spAutoFit/>
            </a:bodyPr>
            <a:lstStyle/>
            <a:p>
              <a:r>
                <a:rPr lang="en-US" sz="1000" dirty="0"/>
                <a:t>_Bathroom</a:t>
              </a:r>
            </a:p>
            <a:p>
              <a:r>
                <a:rPr lang="en-US" sz="1000" dirty="0"/>
                <a:t>_Arrival/Dismissal</a:t>
              </a:r>
            </a:p>
            <a:p>
              <a:endParaRPr lang="en-US" sz="1000" dirty="0"/>
            </a:p>
          </p:txBody>
        </p:sp>
        <p:sp>
          <p:nvSpPr>
            <p:cNvPr id="15" name="TextBox 14">
              <a:extLst>
                <a:ext uri="{FF2B5EF4-FFF2-40B4-BE49-F238E27FC236}">
                  <a16:creationId xmlns:a16="http://schemas.microsoft.com/office/drawing/2014/main" id="{E9581EFF-456B-BDB9-B761-6B6810414DB0}"/>
                </a:ext>
              </a:extLst>
            </p:cNvPr>
            <p:cNvSpPr txBox="1"/>
            <p:nvPr/>
          </p:nvSpPr>
          <p:spPr>
            <a:xfrm>
              <a:off x="9701568" y="3691435"/>
              <a:ext cx="1243584" cy="400110"/>
            </a:xfrm>
            <a:prstGeom prst="rect">
              <a:avLst/>
            </a:prstGeom>
            <a:noFill/>
          </p:spPr>
          <p:txBody>
            <a:bodyPr wrap="square" numCol="1" rtlCol="0">
              <a:spAutoFit/>
            </a:bodyPr>
            <a:lstStyle/>
            <a:p>
              <a:r>
                <a:rPr lang="en-US" sz="1000" dirty="0"/>
                <a:t>_Hallway</a:t>
              </a:r>
            </a:p>
            <a:p>
              <a:r>
                <a:rPr lang="en-US" sz="1000" dirty="0"/>
                <a:t>_Bus/Parking Lot</a:t>
              </a:r>
            </a:p>
          </p:txBody>
        </p:sp>
      </p:grpSp>
    </p:spTree>
    <p:extLst>
      <p:ext uri="{BB962C8B-B14F-4D97-AF65-F5344CB8AC3E}">
        <p14:creationId xmlns:p14="http://schemas.microsoft.com/office/powerpoint/2010/main" val="41491214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9602C-0A0F-E311-B7E0-B71B3110CD73}"/>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086D8D4-3372-76C7-4A81-2A6FAF039F02}"/>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0A47FF75-F227-3ACE-1AA5-9ABC33FD1D8A}"/>
              </a:ext>
            </a:extLst>
          </p:cNvPr>
          <p:cNvGrpSpPr/>
          <p:nvPr/>
        </p:nvGrpSpPr>
        <p:grpSpPr>
          <a:xfrm>
            <a:off x="338552" y="2301511"/>
            <a:ext cx="5033061" cy="3965916"/>
            <a:chOff x="3232224" y="2313086"/>
            <a:chExt cx="5033061" cy="3965916"/>
          </a:xfrm>
        </p:grpSpPr>
        <p:sp>
          <p:nvSpPr>
            <p:cNvPr id="16" name="Rectangle 15">
              <a:extLst>
                <a:ext uri="{FF2B5EF4-FFF2-40B4-BE49-F238E27FC236}">
                  <a16:creationId xmlns:a16="http://schemas.microsoft.com/office/drawing/2014/main" id="{A6897311-5778-5032-9F55-6DD7A3D08E4A}"/>
                </a:ext>
              </a:extLst>
            </p:cNvPr>
            <p:cNvSpPr/>
            <p:nvPr/>
          </p:nvSpPr>
          <p:spPr>
            <a:xfrm>
              <a:off x="3232226" y="2313086"/>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DF8682C8-ABAB-F2C1-8A7B-696C7464AB22}"/>
                </a:ext>
              </a:extLst>
            </p:cNvPr>
            <p:cNvSpPr/>
            <p:nvPr/>
          </p:nvSpPr>
          <p:spPr>
            <a:xfrm>
              <a:off x="3232225" y="3289669"/>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19">
              <a:extLst>
                <a:ext uri="{FF2B5EF4-FFF2-40B4-BE49-F238E27FC236}">
                  <a16:creationId xmlns:a16="http://schemas.microsoft.com/office/drawing/2014/main" id="{C28E93FC-9F0B-3D3A-CF6D-C3DF6E4C66B5}"/>
                </a:ext>
              </a:extLst>
            </p:cNvPr>
            <p:cNvSpPr/>
            <p:nvPr/>
          </p:nvSpPr>
          <p:spPr>
            <a:xfrm>
              <a:off x="3232224" y="4189888"/>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CBCD20B-AAE6-BB79-9F79-6AD5FFA089E2}"/>
                </a:ext>
              </a:extLst>
            </p:cNvPr>
            <p:cNvSpPr txBox="1"/>
            <p:nvPr/>
          </p:nvSpPr>
          <p:spPr>
            <a:xfrm>
              <a:off x="3232224" y="5034390"/>
              <a:ext cx="5033059" cy="400110"/>
            </a:xfrm>
            <a:prstGeom prst="rect">
              <a:avLst/>
            </a:prstGeom>
            <a:noFill/>
          </p:spPr>
          <p:txBody>
            <a:bodyPr wrap="square" rtlCol="0">
              <a:spAutoFit/>
            </a:bodyPr>
            <a:lstStyle/>
            <a:p>
              <a:pPr algn="ctr"/>
              <a:r>
                <a:rPr lang="en-US" sz="2000"/>
                <a:t>Being too enthusiastic</a:t>
              </a:r>
            </a:p>
          </p:txBody>
        </p:sp>
      </p:grpSp>
      <p:sp>
        <p:nvSpPr>
          <p:cNvPr id="13" name="Title 1">
            <a:extLst>
              <a:ext uri="{FF2B5EF4-FFF2-40B4-BE49-F238E27FC236}">
                <a16:creationId xmlns:a16="http://schemas.microsoft.com/office/drawing/2014/main" id="{B8C5C4A1-B680-D29F-1E16-462832C996D8}"/>
              </a:ext>
            </a:extLst>
          </p:cNvPr>
          <p:cNvSpPr txBox="1">
            <a:spLocks/>
          </p:cNvSpPr>
          <p:nvPr/>
        </p:nvSpPr>
        <p:spPr>
          <a:xfrm>
            <a:off x="838200" y="647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400"/>
              <a:t>Step 6: </a:t>
            </a:r>
            <a:r>
              <a:rPr lang="en-US" sz="4400">
                <a:cs typeface="Arial"/>
              </a:rPr>
              <a:t>Recognize and reinforce </a:t>
            </a:r>
            <a:br>
              <a:rPr lang="en-US" sz="4400">
                <a:cs typeface="Arial"/>
              </a:rPr>
            </a:br>
            <a:r>
              <a:rPr lang="en-US" sz="4400">
                <a:cs typeface="Arial"/>
              </a:rPr>
              <a:t>expected behavior when demonstrated</a:t>
            </a:r>
            <a:endParaRPr lang="en-US"/>
          </a:p>
        </p:txBody>
      </p:sp>
      <p:pic>
        <p:nvPicPr>
          <p:cNvPr id="3" name="Picture 2">
            <a:extLst>
              <a:ext uri="{FF2B5EF4-FFF2-40B4-BE49-F238E27FC236}">
                <a16:creationId xmlns:a16="http://schemas.microsoft.com/office/drawing/2014/main" id="{25BB1A74-C154-4316-467A-5D5CF07FFF7F}"/>
              </a:ext>
            </a:extLst>
          </p:cNvPr>
          <p:cNvPicPr>
            <a:picLocks noChangeAspect="1" noChangeArrowheads="1"/>
          </p:cNvPicPr>
          <p:nvPr/>
        </p:nvPicPr>
        <p:blipFill>
          <a:blip r:embed="rId3"/>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7A537EF7-A6C1-650A-92D5-8C27D8B9B57E}"/>
              </a:ext>
            </a:extLst>
          </p:cNvPr>
          <p:cNvGrpSpPr/>
          <p:nvPr/>
        </p:nvGrpSpPr>
        <p:grpSpPr>
          <a:xfrm>
            <a:off x="6480867" y="2622422"/>
            <a:ext cx="4872933" cy="2728135"/>
            <a:chOff x="6480867" y="2622422"/>
            <a:chExt cx="4872933" cy="2728135"/>
          </a:xfrm>
        </p:grpSpPr>
        <p:pic>
          <p:nvPicPr>
            <p:cNvPr id="5" name="Picture 4">
              <a:extLst>
                <a:ext uri="{FF2B5EF4-FFF2-40B4-BE49-F238E27FC236}">
                  <a16:creationId xmlns:a16="http://schemas.microsoft.com/office/drawing/2014/main" id="{63BF1AB5-DA3C-DE07-1C8E-33D585AD7E5B}"/>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80867" y="2622422"/>
              <a:ext cx="4872933" cy="272813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8BE1ADE-968A-59FD-07A0-22E0DD043E6D}"/>
                </a:ext>
              </a:extLst>
            </p:cNvPr>
            <p:cNvSpPr/>
            <p:nvPr/>
          </p:nvSpPr>
          <p:spPr>
            <a:xfrm>
              <a:off x="7342632" y="2924970"/>
              <a:ext cx="3346704" cy="28457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3200790-5A5C-EB30-DBC0-4168ECC38060}"/>
                </a:ext>
              </a:extLst>
            </p:cNvPr>
            <p:cNvSpPr txBox="1"/>
            <p:nvPr/>
          </p:nvSpPr>
          <p:spPr>
            <a:xfrm>
              <a:off x="7187184" y="2788920"/>
              <a:ext cx="3502152" cy="461665"/>
            </a:xfrm>
            <a:prstGeom prst="rect">
              <a:avLst/>
            </a:prstGeom>
            <a:noFill/>
          </p:spPr>
          <p:txBody>
            <a:bodyPr wrap="square" rtlCol="0">
              <a:spAutoFit/>
            </a:bodyPr>
            <a:lstStyle/>
            <a:p>
              <a:pPr algn="ctr"/>
              <a:r>
                <a:rPr lang="en-US" sz="2400" b="1" dirty="0">
                  <a:solidFill>
                    <a:srgbClr val="663300"/>
                  </a:solidFill>
                  <a:latin typeface="Amasis MT Pro Black" panose="02040A04050005020304" pitchFamily="18" charset="0"/>
                </a:rPr>
                <a:t>Lincoln High School </a:t>
              </a:r>
            </a:p>
          </p:txBody>
        </p:sp>
        <p:sp>
          <p:nvSpPr>
            <p:cNvPr id="8" name="Rectangle 7">
              <a:extLst>
                <a:ext uri="{FF2B5EF4-FFF2-40B4-BE49-F238E27FC236}">
                  <a16:creationId xmlns:a16="http://schemas.microsoft.com/office/drawing/2014/main" id="{6E0F8DDB-870D-AE39-9763-2FAD161AD27F}"/>
                </a:ext>
              </a:extLst>
            </p:cNvPr>
            <p:cNvSpPr/>
            <p:nvPr/>
          </p:nvSpPr>
          <p:spPr>
            <a:xfrm>
              <a:off x="7863840" y="3648457"/>
              <a:ext cx="3145536" cy="46166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C27231-226A-3644-B93F-171A431E76EB}"/>
                </a:ext>
              </a:extLst>
            </p:cNvPr>
            <p:cNvSpPr/>
            <p:nvPr/>
          </p:nvSpPr>
          <p:spPr>
            <a:xfrm>
              <a:off x="6891528" y="3888138"/>
              <a:ext cx="3145536" cy="3474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D925AF1-20D3-2BB1-6509-400D2C01CC85}"/>
                </a:ext>
              </a:extLst>
            </p:cNvPr>
            <p:cNvSpPr txBox="1"/>
            <p:nvPr/>
          </p:nvSpPr>
          <p:spPr>
            <a:xfrm>
              <a:off x="7702405" y="3657305"/>
              <a:ext cx="1243584" cy="553998"/>
            </a:xfrm>
            <a:prstGeom prst="rect">
              <a:avLst/>
            </a:prstGeom>
            <a:noFill/>
          </p:spPr>
          <p:txBody>
            <a:bodyPr wrap="square" numCol="1" rtlCol="0">
              <a:spAutoFit/>
            </a:bodyPr>
            <a:lstStyle/>
            <a:p>
              <a:r>
                <a:rPr lang="en-US" sz="1000" dirty="0"/>
                <a:t>_Gym</a:t>
              </a:r>
            </a:p>
            <a:p>
              <a:r>
                <a:rPr lang="en-US" sz="1000" dirty="0"/>
                <a:t>_Classroom</a:t>
              </a:r>
            </a:p>
            <a:p>
              <a:r>
                <a:rPr lang="en-US" sz="1000" dirty="0"/>
                <a:t>_Cafeteria</a:t>
              </a:r>
            </a:p>
          </p:txBody>
        </p:sp>
        <p:sp>
          <p:nvSpPr>
            <p:cNvPr id="12" name="TextBox 11">
              <a:extLst>
                <a:ext uri="{FF2B5EF4-FFF2-40B4-BE49-F238E27FC236}">
                  <a16:creationId xmlns:a16="http://schemas.microsoft.com/office/drawing/2014/main" id="{87505922-834F-E003-7BFB-B5B0C5736557}"/>
                </a:ext>
              </a:extLst>
            </p:cNvPr>
            <p:cNvSpPr txBox="1"/>
            <p:nvPr/>
          </p:nvSpPr>
          <p:spPr>
            <a:xfrm>
              <a:off x="8610493" y="3689498"/>
              <a:ext cx="1243584" cy="553998"/>
            </a:xfrm>
            <a:prstGeom prst="rect">
              <a:avLst/>
            </a:prstGeom>
            <a:noFill/>
          </p:spPr>
          <p:txBody>
            <a:bodyPr wrap="square" numCol="1" rtlCol="0">
              <a:spAutoFit/>
            </a:bodyPr>
            <a:lstStyle/>
            <a:p>
              <a:r>
                <a:rPr lang="en-US" sz="1000" dirty="0"/>
                <a:t>_Bathroom</a:t>
              </a:r>
            </a:p>
            <a:p>
              <a:r>
                <a:rPr lang="en-US" sz="1000" dirty="0"/>
                <a:t>_Arrival/Dismissal</a:t>
              </a:r>
            </a:p>
            <a:p>
              <a:endParaRPr lang="en-US" sz="1000" dirty="0"/>
            </a:p>
          </p:txBody>
        </p:sp>
        <p:sp>
          <p:nvSpPr>
            <p:cNvPr id="14" name="TextBox 13">
              <a:extLst>
                <a:ext uri="{FF2B5EF4-FFF2-40B4-BE49-F238E27FC236}">
                  <a16:creationId xmlns:a16="http://schemas.microsoft.com/office/drawing/2014/main" id="{FF935B5B-BFC8-4C74-A122-CCE0F5A816D2}"/>
                </a:ext>
              </a:extLst>
            </p:cNvPr>
            <p:cNvSpPr txBox="1"/>
            <p:nvPr/>
          </p:nvSpPr>
          <p:spPr>
            <a:xfrm>
              <a:off x="9701568" y="3691435"/>
              <a:ext cx="1243584" cy="400110"/>
            </a:xfrm>
            <a:prstGeom prst="rect">
              <a:avLst/>
            </a:prstGeom>
            <a:noFill/>
          </p:spPr>
          <p:txBody>
            <a:bodyPr wrap="square" numCol="1" rtlCol="0">
              <a:spAutoFit/>
            </a:bodyPr>
            <a:lstStyle/>
            <a:p>
              <a:r>
                <a:rPr lang="en-US" sz="1000" dirty="0"/>
                <a:t>_Hallway</a:t>
              </a:r>
            </a:p>
            <a:p>
              <a:r>
                <a:rPr lang="en-US" sz="1000" dirty="0"/>
                <a:t>_Bus/Parking Lot</a:t>
              </a:r>
            </a:p>
          </p:txBody>
        </p:sp>
      </p:grpSp>
    </p:spTree>
    <p:extLst>
      <p:ext uri="{BB962C8B-B14F-4D97-AF65-F5344CB8AC3E}">
        <p14:creationId xmlns:p14="http://schemas.microsoft.com/office/powerpoint/2010/main" val="4015217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F1DFB-5B83-B4E4-C96A-2D9D66AA089F}"/>
              </a:ext>
            </a:extLst>
          </p:cNvPr>
          <p:cNvSpPr>
            <a:spLocks noGrp="1"/>
          </p:cNvSpPr>
          <p:nvPr>
            <p:ph type="title"/>
          </p:nvPr>
        </p:nvSpPr>
        <p:spPr/>
        <p:txBody>
          <a:bodyPr/>
          <a:lstStyle/>
          <a:p>
            <a:r>
              <a:rPr lang="en-US"/>
              <a:t>Learning Objectives</a:t>
            </a:r>
          </a:p>
        </p:txBody>
      </p:sp>
      <p:sp>
        <p:nvSpPr>
          <p:cNvPr id="3" name="Content Placeholder 2">
            <a:extLst>
              <a:ext uri="{FF2B5EF4-FFF2-40B4-BE49-F238E27FC236}">
                <a16:creationId xmlns:a16="http://schemas.microsoft.com/office/drawing/2014/main" id="{719427E2-9FA8-9E62-A4A0-E29F947656F5}"/>
              </a:ext>
            </a:extLst>
          </p:cNvPr>
          <p:cNvSpPr>
            <a:spLocks noGrp="1"/>
          </p:cNvSpPr>
          <p:nvPr>
            <p:ph idx="1"/>
          </p:nvPr>
        </p:nvSpPr>
        <p:spPr>
          <a:xfrm>
            <a:off x="838200" y="1825625"/>
            <a:ext cx="5716604" cy="4351338"/>
          </a:xfrm>
        </p:spPr>
        <p:txBody>
          <a:bodyPr>
            <a:normAutofit fontScale="92500" lnSpcReduction="10000"/>
          </a:bodyPr>
          <a:lstStyle/>
          <a:p>
            <a:pPr marL="457200" lvl="0" indent="-457200">
              <a:buAutoNum type="arabicPeriod"/>
            </a:pPr>
            <a:r>
              <a:rPr lang="en-US"/>
              <a:t>Describe a 6-step instructional approach for responding to challenging behaviors</a:t>
            </a:r>
          </a:p>
          <a:p>
            <a:pPr marL="457200" lvl="0" indent="-457200">
              <a:buAutoNum type="arabicPeriod"/>
            </a:pPr>
            <a:endParaRPr lang="en-US"/>
          </a:p>
          <a:p>
            <a:pPr marL="342900" indent="-342900">
              <a:spcBef>
                <a:spcPts val="0"/>
              </a:spcBef>
              <a:buFont typeface="+mj-lt"/>
              <a:buAutoNum type="arabicPeriod"/>
            </a:pPr>
            <a:r>
              <a:rPr lang="en-US"/>
              <a:t>Identify what to do (examples), why to do it (behavioral principles for shaping behavior) and what not to do (non-examples) for each step </a:t>
            </a:r>
          </a:p>
          <a:p>
            <a:pPr marL="342900" indent="-342900">
              <a:spcBef>
                <a:spcPts val="0"/>
              </a:spcBef>
              <a:buFont typeface="+mj-lt"/>
              <a:buAutoNum type="arabicPeriod"/>
            </a:pPr>
            <a:endParaRPr lang="en-US"/>
          </a:p>
          <a:p>
            <a:pPr marL="342900" indent="-342900">
              <a:spcBef>
                <a:spcPts val="0"/>
              </a:spcBef>
              <a:buFont typeface="+mj-lt"/>
              <a:buAutoNum type="arabicPeriod"/>
            </a:pPr>
            <a:r>
              <a:rPr lang="en-US"/>
              <a:t>Describe potential Tier 2 and Tier 3 interventions for students needing more than Tier 1 practices.</a:t>
            </a:r>
          </a:p>
        </p:txBody>
      </p:sp>
      <p:pic>
        <p:nvPicPr>
          <p:cNvPr id="4" name="Picture 2">
            <a:extLst>
              <a:ext uri="{FF2B5EF4-FFF2-40B4-BE49-F238E27FC236}">
                <a16:creationId xmlns:a16="http://schemas.microsoft.com/office/drawing/2014/main" id="{62ACFEA5-328F-4899-1790-F7374AC53CBA}"/>
              </a:ext>
            </a:extLst>
          </p:cNvPr>
          <p:cNvPicPr>
            <a:picLocks noChangeAspect="1" noChangeArrowheads="1"/>
          </p:cNvPicPr>
          <p:nvPr/>
        </p:nvPicPr>
        <p:blipFill>
          <a:blip r:embed="rId3"/>
          <a:srcRect/>
          <a:stretch/>
        </p:blipFill>
        <p:spPr bwMode="auto">
          <a:xfrm>
            <a:off x="7378261" y="1962888"/>
            <a:ext cx="1965014" cy="30703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AD9D9E6-674C-66E3-677F-776791650175}"/>
              </a:ext>
            </a:extLst>
          </p:cNvPr>
          <p:cNvPicPr>
            <a:picLocks noChangeAspect="1" noChangeArrowheads="1"/>
          </p:cNvPicPr>
          <p:nvPr/>
        </p:nvPicPr>
        <p:blipFill>
          <a:blip r:embed="rId4"/>
          <a:srcRect/>
          <a:stretch/>
        </p:blipFill>
        <p:spPr bwMode="auto">
          <a:xfrm>
            <a:off x="9575646" y="1956078"/>
            <a:ext cx="1965014" cy="3070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3058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1CE25-78E3-C514-C280-BBF69BEABA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6C32A0-9929-6CC2-8774-4DC1D38A74F5}"/>
              </a:ext>
            </a:extLst>
          </p:cNvPr>
          <p:cNvSpPr>
            <a:spLocks noGrp="1"/>
          </p:cNvSpPr>
          <p:nvPr>
            <p:ph type="title"/>
          </p:nvPr>
        </p:nvSpPr>
        <p:spPr/>
        <p:txBody>
          <a:bodyPr/>
          <a:lstStyle/>
          <a:p>
            <a:r>
              <a:rPr lang="en-US"/>
              <a:t>Illustration</a:t>
            </a:r>
          </a:p>
        </p:txBody>
      </p:sp>
      <p:sp>
        <p:nvSpPr>
          <p:cNvPr id="3" name="Content Placeholder 2">
            <a:extLst>
              <a:ext uri="{FF2B5EF4-FFF2-40B4-BE49-F238E27FC236}">
                <a16:creationId xmlns:a16="http://schemas.microsoft.com/office/drawing/2014/main" id="{8993BC11-B02A-0B44-897C-C8AECF6D191E}"/>
              </a:ext>
            </a:extLst>
          </p:cNvPr>
          <p:cNvSpPr>
            <a:spLocks noGrp="1"/>
          </p:cNvSpPr>
          <p:nvPr>
            <p:ph idx="1"/>
          </p:nvPr>
        </p:nvSpPr>
        <p:spPr>
          <a:xfrm>
            <a:off x="838200" y="1825625"/>
            <a:ext cx="10243782" cy="4351338"/>
          </a:xfrm>
        </p:spPr>
        <p:txBody>
          <a:bodyPr>
            <a:normAutofit fontScale="92500" lnSpcReduction="10000"/>
          </a:bodyPr>
          <a:lstStyle/>
          <a:p>
            <a:pPr marL="0" indent="0">
              <a:lnSpc>
                <a:spcPct val="150000"/>
              </a:lnSpc>
              <a:buNone/>
            </a:pPr>
            <a:r>
              <a:rPr lang="en-US"/>
              <a:t>	Out of the corner of her eye, Mrs. Hill notices Paul has moved to sitting in a desk next to Ben and completed #5. Mrs. Hill says, “Terrific, Paul. I appreciate you getting started. Thank you for sitting with Ben to talk through your answers.” </a:t>
            </a:r>
          </a:p>
          <a:p>
            <a:pPr marL="0" indent="0">
              <a:lnSpc>
                <a:spcPct val="150000"/>
              </a:lnSpc>
              <a:buNone/>
            </a:pPr>
            <a:r>
              <a:rPr lang="en-US"/>
              <a:t>	She hands both Paul and Ben a ticket. Paul somewhat reluctantly takes the ticket from Mrs. Hill’s hand and smirks a half-smile. “Thanks, Mrs. Hill. Are you ready, Ben?” says Paul.</a:t>
            </a:r>
          </a:p>
          <a:p>
            <a:endParaRPr lang="en-US"/>
          </a:p>
        </p:txBody>
      </p:sp>
      <p:pic>
        <p:nvPicPr>
          <p:cNvPr id="5" name="Picture 4" descr="A white paper with a magnifying glass in a green circle&#10;&#10;AI-generated content may be incorrect.">
            <a:extLst>
              <a:ext uri="{FF2B5EF4-FFF2-40B4-BE49-F238E27FC236}">
                <a16:creationId xmlns:a16="http://schemas.microsoft.com/office/drawing/2014/main" id="{7B268890-A3DD-D8BB-F858-E77D03AFA6D6}"/>
              </a:ext>
            </a:extLst>
          </p:cNvPr>
          <p:cNvPicPr>
            <a:picLocks noChangeAspect="1"/>
          </p:cNvPicPr>
          <p:nvPr/>
        </p:nvPicPr>
        <p:blipFill>
          <a:blip r:embed="rId2"/>
          <a:srcRect l="24685" t="33079" r="21910" b="29569"/>
          <a:stretch>
            <a:fillRect/>
          </a:stretch>
        </p:blipFill>
        <p:spPr>
          <a:xfrm>
            <a:off x="10582058" y="118333"/>
            <a:ext cx="1609942" cy="1457661"/>
          </a:xfrm>
          <a:prstGeom prst="rect">
            <a:avLst/>
          </a:prstGeom>
        </p:spPr>
      </p:pic>
    </p:spTree>
    <p:extLst>
      <p:ext uri="{BB962C8B-B14F-4D97-AF65-F5344CB8AC3E}">
        <p14:creationId xmlns:p14="http://schemas.microsoft.com/office/powerpoint/2010/main" val="19346102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fographic: 6-Step Instructional Approach for Responding to Challenging Behavior">
            <a:extLst>
              <a:ext uri="{FF2B5EF4-FFF2-40B4-BE49-F238E27FC236}">
                <a16:creationId xmlns:a16="http://schemas.microsoft.com/office/drawing/2014/main" id="{10C9D366-7E14-678F-BDC9-A486662099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562" y="335666"/>
            <a:ext cx="10669285" cy="6001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9998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2">
            <a:extLst>
              <a:ext uri="{FF2B5EF4-FFF2-40B4-BE49-F238E27FC236}">
                <a16:creationId xmlns:a16="http://schemas.microsoft.com/office/drawing/2014/main" id="{ED721205-F4F0-8B02-76D8-6576885F9811}"/>
              </a:ext>
            </a:extLst>
          </p:cNvPr>
          <p:cNvGraphicFramePr>
            <a:graphicFrameLocks noGrp="1"/>
          </p:cNvGraphicFramePr>
          <p:nvPr>
            <p:extLst>
              <p:ext uri="{D42A27DB-BD31-4B8C-83A1-F6EECF244321}">
                <p14:modId xmlns:p14="http://schemas.microsoft.com/office/powerpoint/2010/main" val="1468092567"/>
              </p:ext>
            </p:extLst>
          </p:nvPr>
        </p:nvGraphicFramePr>
        <p:xfrm>
          <a:off x="665091" y="503809"/>
          <a:ext cx="10861818" cy="5028568"/>
        </p:xfrm>
        <a:graphic>
          <a:graphicData uri="http://schemas.openxmlformats.org/drawingml/2006/table">
            <a:tbl>
              <a:tblPr firstRow="1" bandRow="1">
                <a:tableStyleId>{5C22544A-7EE6-4342-B048-85BDC9FD1C3A}</a:tableStyleId>
              </a:tblPr>
              <a:tblGrid>
                <a:gridCol w="5430909">
                  <a:extLst>
                    <a:ext uri="{9D8B030D-6E8A-4147-A177-3AD203B41FA5}">
                      <a16:colId xmlns:a16="http://schemas.microsoft.com/office/drawing/2014/main" val="753282578"/>
                    </a:ext>
                  </a:extLst>
                </a:gridCol>
                <a:gridCol w="5430909">
                  <a:extLst>
                    <a:ext uri="{9D8B030D-6E8A-4147-A177-3AD203B41FA5}">
                      <a16:colId xmlns:a16="http://schemas.microsoft.com/office/drawing/2014/main" val="773470203"/>
                    </a:ext>
                  </a:extLst>
                </a:gridCol>
              </a:tblGrid>
              <a:tr h="793095">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a:solidFill>
                            <a:schemeClr val="bg1"/>
                          </a:solidFill>
                        </a:rPr>
                        <a:t>Continuing the Conversation</a:t>
                      </a:r>
                    </a:p>
                  </a:txBody>
                  <a:tcPr>
                    <a:solidFill>
                      <a:srgbClr val="2F4E6D"/>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5400">
                        <a:solidFill>
                          <a:schemeClr val="bg1"/>
                        </a:solidFill>
                      </a:endParaRPr>
                    </a:p>
                  </a:txBody>
                  <a:tcPr>
                    <a:solidFill>
                      <a:srgbClr val="2F4E6D"/>
                    </a:solidFill>
                  </a:tcPr>
                </a:tc>
                <a:extLst>
                  <a:ext uri="{0D108BD9-81ED-4DB2-BD59-A6C34878D82A}">
                    <a16:rowId xmlns:a16="http://schemas.microsoft.com/office/drawing/2014/main" val="2457955308"/>
                  </a:ext>
                </a:extLst>
              </a:tr>
              <a:tr h="4114168">
                <a:tc>
                  <a:txBody>
                    <a:bodyPr/>
                    <a:lstStyle/>
                    <a:p>
                      <a:pPr marL="457200" indent="-457200" algn="l">
                        <a:buFont typeface="Arial" panose="020B0604020202020204" pitchFamily="34" charset="0"/>
                        <a:buChar char="•"/>
                      </a:pPr>
                      <a:endParaRPr lang="en-US" sz="2800" b="0"/>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a:t>If this occurred in your classroom/school, what might happen differently?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800" b="0"/>
                    </a:p>
                    <a:p>
                      <a:pPr marL="457200" indent="-457200" algn="l">
                        <a:buFont typeface="Arial" panose="020B0604020202020204" pitchFamily="34" charset="0"/>
                        <a:buChar char="•"/>
                      </a:pPr>
                      <a:r>
                        <a:rPr lang="en-US" sz="2800" b="0"/>
                        <a:t>What are some pitfalls and challenges you could see coming out of this situation?</a:t>
                      </a:r>
                    </a:p>
                    <a:p>
                      <a:pPr marL="0" indent="0" algn="l">
                        <a:buFont typeface="Arial" panose="020B0604020202020204" pitchFamily="34" charset="0"/>
                        <a:buNone/>
                      </a:pPr>
                      <a:r>
                        <a:rPr lang="en-US" sz="3600" b="0"/>
                        <a:t> </a:t>
                      </a:r>
                    </a:p>
                  </a:txBody>
                  <a:tcPr>
                    <a:solidFill>
                      <a:schemeClr val="accent5">
                        <a:lumMod val="20000"/>
                        <a:lumOff val="80000"/>
                      </a:schemeClr>
                    </a:solidFill>
                  </a:tcPr>
                </a:tc>
                <a:tc>
                  <a:txBody>
                    <a:bodyPr/>
                    <a:lstStyle/>
                    <a:p>
                      <a:pPr marL="285750" indent="-285750" algn="l">
                        <a:buFont typeface="Arial" panose="020B0604020202020204" pitchFamily="34" charset="0"/>
                        <a:buChar char="•"/>
                      </a:pPr>
                      <a:endParaRPr lang="en-US" sz="2800" b="0"/>
                    </a:p>
                    <a:p>
                      <a:pPr marL="285750" indent="-285750" algn="l">
                        <a:buFont typeface="Arial" panose="020B0604020202020204" pitchFamily="34" charset="0"/>
                        <a:buChar char="•"/>
                      </a:pPr>
                      <a:r>
                        <a:rPr lang="en-US" sz="2800" b="0"/>
                        <a:t>What are some potential ways to address these challenges? </a:t>
                      </a:r>
                    </a:p>
                    <a:p>
                      <a:pPr marL="0" indent="0" algn="l">
                        <a:buFont typeface="Arial" panose="020B0604020202020204" pitchFamily="34" charset="0"/>
                        <a:buNone/>
                      </a:pPr>
                      <a:endParaRPr lang="en-US" sz="2800" b="0"/>
                    </a:p>
                    <a:p>
                      <a:pPr marL="285750" indent="-285750" algn="l">
                        <a:buFont typeface="Arial" panose="020B0604020202020204" pitchFamily="34" charset="0"/>
                        <a:buChar char="•"/>
                      </a:pPr>
                      <a:r>
                        <a:rPr lang="en-US" sz="2800" b="0"/>
                        <a:t>Who is someone you could ask in your building or district to troubleshoot a more complex or challenging circumstance, should one arise? </a:t>
                      </a:r>
                    </a:p>
                  </a:txBody>
                  <a:tcPr>
                    <a:solidFill>
                      <a:schemeClr val="accent5">
                        <a:lumMod val="20000"/>
                        <a:lumOff val="80000"/>
                      </a:schemeClr>
                    </a:solidFill>
                  </a:tcPr>
                </a:tc>
                <a:extLst>
                  <a:ext uri="{0D108BD9-81ED-4DB2-BD59-A6C34878D82A}">
                    <a16:rowId xmlns:a16="http://schemas.microsoft.com/office/drawing/2014/main" val="758992147"/>
                  </a:ext>
                </a:extLst>
              </a:tr>
            </a:tbl>
          </a:graphicData>
        </a:graphic>
      </p:graphicFrame>
    </p:spTree>
    <p:extLst>
      <p:ext uri="{BB962C8B-B14F-4D97-AF65-F5344CB8AC3E}">
        <p14:creationId xmlns:p14="http://schemas.microsoft.com/office/powerpoint/2010/main" val="3210726681"/>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AD8F2-4B9F-BD82-6676-CCDE312E61F7}"/>
              </a:ext>
            </a:extLst>
          </p:cNvPr>
          <p:cNvSpPr>
            <a:spLocks noGrp="1"/>
          </p:cNvSpPr>
          <p:nvPr>
            <p:ph type="title"/>
          </p:nvPr>
        </p:nvSpPr>
        <p:spPr/>
        <p:txBody>
          <a:bodyPr/>
          <a:lstStyle/>
          <a:p>
            <a:r>
              <a:rPr lang="en-US"/>
              <a:t>Additional Practice</a:t>
            </a:r>
          </a:p>
        </p:txBody>
      </p:sp>
      <p:pic>
        <p:nvPicPr>
          <p:cNvPr id="5" name="Picture 4">
            <a:extLst>
              <a:ext uri="{FF2B5EF4-FFF2-40B4-BE49-F238E27FC236}">
                <a16:creationId xmlns:a16="http://schemas.microsoft.com/office/drawing/2014/main" id="{D212BD9E-D918-FFCE-4E8F-7CFB39830D23}"/>
              </a:ext>
            </a:extLst>
          </p:cNvPr>
          <p:cNvPicPr>
            <a:picLocks noChangeAspect="1"/>
          </p:cNvPicPr>
          <p:nvPr/>
        </p:nvPicPr>
        <p:blipFill rotWithShape="1">
          <a:blip r:embed="rId3"/>
          <a:srcRect l="2406" t="5618" r="2838" b="4217"/>
          <a:stretch>
            <a:fillRect/>
          </a:stretch>
        </p:blipFill>
        <p:spPr>
          <a:xfrm>
            <a:off x="923544" y="1690688"/>
            <a:ext cx="5369254" cy="3295014"/>
          </a:xfrm>
          <a:prstGeom prst="rect">
            <a:avLst/>
          </a:prstGeom>
          <a:ln>
            <a:solidFill>
              <a:schemeClr val="tx1"/>
            </a:solid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33290B0A-BB03-1FA5-E729-DD3C59464D38}"/>
              </a:ext>
            </a:extLst>
          </p:cNvPr>
          <p:cNvPicPr>
            <a:picLocks noChangeAspect="1" noChangeArrowheads="1"/>
          </p:cNvPicPr>
          <p:nvPr/>
        </p:nvPicPr>
        <p:blipFill>
          <a:blip r:embed="rId4"/>
          <a:srcRect/>
          <a:stretch/>
        </p:blipFill>
        <p:spPr bwMode="auto">
          <a:xfrm>
            <a:off x="10774143" y="0"/>
            <a:ext cx="1417047" cy="22166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8BC796AE-1DF4-B31C-17F4-29AEC11EC5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8467" y="1690688"/>
            <a:ext cx="2806432" cy="36320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232CEE0-C789-176D-A4D4-309340A14265}"/>
              </a:ext>
            </a:extLst>
          </p:cNvPr>
          <p:cNvPicPr>
            <a:picLocks noChangeAspect="1"/>
          </p:cNvPicPr>
          <p:nvPr/>
        </p:nvPicPr>
        <p:blipFill>
          <a:blip r:embed="rId6"/>
          <a:stretch>
            <a:fillRect/>
          </a:stretch>
        </p:blipFill>
        <p:spPr>
          <a:xfrm>
            <a:off x="2203869" y="2910045"/>
            <a:ext cx="5108809" cy="3203015"/>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609713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4E0AE-49E3-4A84-BD61-81EB0A981D1C}"/>
              </a:ext>
            </a:extLst>
          </p:cNvPr>
          <p:cNvSpPr>
            <a:spLocks noGrp="1"/>
          </p:cNvSpPr>
          <p:nvPr>
            <p:ph type="title"/>
          </p:nvPr>
        </p:nvSpPr>
        <p:spPr/>
        <p:txBody>
          <a:bodyPr/>
          <a:lstStyle/>
          <a:p>
            <a:r>
              <a:rPr lang="en-US"/>
              <a:t>Resources</a:t>
            </a:r>
          </a:p>
        </p:txBody>
      </p:sp>
      <p:pic>
        <p:nvPicPr>
          <p:cNvPr id="9" name="Picture 8">
            <a:extLst>
              <a:ext uri="{FF2B5EF4-FFF2-40B4-BE49-F238E27FC236}">
                <a16:creationId xmlns:a16="http://schemas.microsoft.com/office/drawing/2014/main" id="{4F4DACBC-40F4-DCF0-A387-180B39B33F2F}"/>
              </a:ext>
            </a:extLst>
          </p:cNvPr>
          <p:cNvPicPr>
            <a:picLocks noChangeAspect="1"/>
          </p:cNvPicPr>
          <p:nvPr/>
        </p:nvPicPr>
        <p:blipFill>
          <a:blip r:embed="rId2"/>
          <a:srcRect/>
          <a:stretch/>
        </p:blipFill>
        <p:spPr>
          <a:xfrm>
            <a:off x="6708412" y="1507880"/>
            <a:ext cx="2908529" cy="4544576"/>
          </a:xfrm>
          <a:prstGeom prst="rect">
            <a:avLst/>
          </a:prstGeom>
          <a:ln>
            <a:solidFill>
              <a:schemeClr val="tx1"/>
            </a:solidFill>
          </a:ln>
        </p:spPr>
      </p:pic>
      <p:pic>
        <p:nvPicPr>
          <p:cNvPr id="5" name="Picture 4">
            <a:extLst>
              <a:ext uri="{FF2B5EF4-FFF2-40B4-BE49-F238E27FC236}">
                <a16:creationId xmlns:a16="http://schemas.microsoft.com/office/drawing/2014/main" id="{9000BC6D-05A2-FC0F-0870-49089EF169A9}"/>
              </a:ext>
            </a:extLst>
          </p:cNvPr>
          <p:cNvPicPr>
            <a:picLocks noChangeAspect="1"/>
          </p:cNvPicPr>
          <p:nvPr/>
        </p:nvPicPr>
        <p:blipFill>
          <a:blip r:embed="rId3"/>
          <a:stretch>
            <a:fillRect/>
          </a:stretch>
        </p:blipFill>
        <p:spPr>
          <a:xfrm>
            <a:off x="1588545" y="1504948"/>
            <a:ext cx="4081980" cy="46676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335354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219B1A-0704-C7F0-5EAC-782FC8E725A0}"/>
              </a:ext>
            </a:extLst>
          </p:cNvPr>
          <p:cNvSpPr>
            <a:spLocks noGrp="1"/>
          </p:cNvSpPr>
          <p:nvPr>
            <p:ph type="title"/>
          </p:nvPr>
        </p:nvSpPr>
        <p:spPr/>
        <p:txBody>
          <a:bodyPr/>
          <a:lstStyle/>
          <a:p>
            <a:r>
              <a:rPr lang="en-US"/>
              <a:t>Connecting Students to More Intensive Interventions</a:t>
            </a:r>
          </a:p>
        </p:txBody>
      </p:sp>
      <p:sp>
        <p:nvSpPr>
          <p:cNvPr id="5" name="Text Placeholder 4">
            <a:extLst>
              <a:ext uri="{FF2B5EF4-FFF2-40B4-BE49-F238E27FC236}">
                <a16:creationId xmlns:a16="http://schemas.microsoft.com/office/drawing/2014/main" id="{A695EFF6-E3DE-3298-0E84-ABE9D64A4C0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902150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45E7F-2BD0-47F7-E91A-46CAB00B039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1159056-6003-EF0D-8E83-B24F5508D059}"/>
              </a:ext>
            </a:extLst>
          </p:cNvPr>
          <p:cNvPicPr>
            <a:picLocks noChangeAspect="1" noChangeArrowheads="1"/>
          </p:cNvPicPr>
          <p:nvPr/>
        </p:nvPicPr>
        <p:blipFill>
          <a:blip r:embed="rId2"/>
          <a:srcRect/>
          <a:stretch/>
        </p:blipFill>
        <p:spPr bwMode="auto">
          <a:xfrm>
            <a:off x="10704416" y="3317684"/>
            <a:ext cx="1148541" cy="1797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3222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F45D0-FCD8-C175-BBA8-4C3045F429FB}"/>
              </a:ext>
            </a:extLst>
          </p:cNvPr>
          <p:cNvSpPr>
            <a:spLocks noGrp="1"/>
          </p:cNvSpPr>
          <p:nvPr>
            <p:ph type="title"/>
          </p:nvPr>
        </p:nvSpPr>
        <p:spPr/>
        <p:txBody>
          <a:bodyPr/>
          <a:lstStyle/>
          <a:p>
            <a:r>
              <a:rPr lang="en-US"/>
              <a:t>Tier 2 Supports </a:t>
            </a:r>
          </a:p>
        </p:txBody>
      </p:sp>
      <p:pic>
        <p:nvPicPr>
          <p:cNvPr id="5126" name="Picture 6">
            <a:extLst>
              <a:ext uri="{FF2B5EF4-FFF2-40B4-BE49-F238E27FC236}">
                <a16:creationId xmlns:a16="http://schemas.microsoft.com/office/drawing/2014/main" id="{57CC4D7E-52DE-9DB5-F152-62F9A4794371}"/>
              </a:ext>
            </a:extLst>
          </p:cNvPr>
          <p:cNvPicPr>
            <a:picLocks noChangeAspect="1" noChangeArrowheads="1"/>
          </p:cNvPicPr>
          <p:nvPr/>
        </p:nvPicPr>
        <p:blipFill>
          <a:blip r:embed="rId3"/>
          <a:srcRect/>
          <a:stretch/>
        </p:blipFill>
        <p:spPr bwMode="auto">
          <a:xfrm>
            <a:off x="912838" y="1869367"/>
            <a:ext cx="4795454" cy="3658012"/>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0A1298B4-4595-2E51-12BC-18327559950F}"/>
              </a:ext>
            </a:extLst>
          </p:cNvPr>
          <p:cNvPicPr>
            <a:picLocks noChangeAspect="1"/>
          </p:cNvPicPr>
          <p:nvPr/>
        </p:nvPicPr>
        <p:blipFill rotWithShape="1">
          <a:blip r:embed="rId4"/>
          <a:srcRect l="1020" t="4972" r="1020"/>
          <a:stretch>
            <a:fillRect/>
          </a:stretch>
        </p:blipFill>
        <p:spPr>
          <a:xfrm>
            <a:off x="6558346" y="1869367"/>
            <a:ext cx="4795454" cy="3521058"/>
          </a:xfrm>
          <a:prstGeom prst="rect">
            <a:avLst/>
          </a:prstGeom>
          <a:ln>
            <a:noFill/>
          </a:ln>
          <a:effectLst>
            <a:outerShdw blurRad="292100" dist="139700" dir="2700000" algn="tl" rotWithShape="0">
              <a:srgbClr val="333333">
                <a:alpha val="65000"/>
              </a:srgbClr>
            </a:outerShdw>
          </a:effectLst>
        </p:spPr>
      </p:pic>
      <p:pic>
        <p:nvPicPr>
          <p:cNvPr id="5122" name="Picture 2">
            <a:extLst>
              <a:ext uri="{FF2B5EF4-FFF2-40B4-BE49-F238E27FC236}">
                <a16:creationId xmlns:a16="http://schemas.microsoft.com/office/drawing/2014/main" id="{534855AF-2BA1-F780-F83B-8193BCF15D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0647" y="3548507"/>
            <a:ext cx="1835499" cy="28677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D4E57FF-560A-DA46-4945-4B15F9A1A1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468" y="3548507"/>
            <a:ext cx="1884532" cy="29443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descr="Module 6.3.1 The Tier 2 Process: Using Data to Connect Students to Validated Supports">
            <a:extLst>
              <a:ext uri="{FF2B5EF4-FFF2-40B4-BE49-F238E27FC236}">
                <a16:creationId xmlns:a16="http://schemas.microsoft.com/office/drawing/2014/main" id="{41D4A789-1508-D4C4-C4F7-C7490357C0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72217" y="109738"/>
            <a:ext cx="939316" cy="146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3966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F45D0-FCD8-C175-BBA8-4C3045F429FB}"/>
              </a:ext>
            </a:extLst>
          </p:cNvPr>
          <p:cNvSpPr>
            <a:spLocks noGrp="1"/>
          </p:cNvSpPr>
          <p:nvPr>
            <p:ph type="title"/>
          </p:nvPr>
        </p:nvSpPr>
        <p:spPr/>
        <p:txBody>
          <a:bodyPr/>
          <a:lstStyle/>
          <a:p>
            <a:r>
              <a:rPr lang="en-US"/>
              <a:t>Tier 3 Supports</a:t>
            </a:r>
          </a:p>
        </p:txBody>
      </p:sp>
      <p:pic>
        <p:nvPicPr>
          <p:cNvPr id="2050" name="Picture 2" descr="Module 6.9 The Tier 3 Process: Using Data to Connect Students to Validated Supports">
            <a:extLst>
              <a:ext uri="{FF2B5EF4-FFF2-40B4-BE49-F238E27FC236}">
                <a16:creationId xmlns:a16="http://schemas.microsoft.com/office/drawing/2014/main" id="{5E2AB0B0-7F9C-862C-BBC4-7F80D2A9E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3220" y="70712"/>
            <a:ext cx="1036860" cy="161997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C7F902E-1238-5C97-43AC-5D757EA22460}"/>
              </a:ext>
            </a:extLst>
          </p:cNvPr>
          <p:cNvGrpSpPr/>
          <p:nvPr/>
        </p:nvGrpSpPr>
        <p:grpSpPr>
          <a:xfrm>
            <a:off x="629779" y="2910682"/>
            <a:ext cx="10724021" cy="2410326"/>
            <a:chOff x="309199" y="2886618"/>
            <a:chExt cx="10724021" cy="2410326"/>
          </a:xfrm>
        </p:grpSpPr>
        <p:pic>
          <p:nvPicPr>
            <p:cNvPr id="2054" name="Picture 6" descr="Module 6.8.1 FABI Step 1: Identifying students who may need a functional assessment-based intervention">
              <a:extLst>
                <a:ext uri="{FF2B5EF4-FFF2-40B4-BE49-F238E27FC236}">
                  <a16:creationId xmlns:a16="http://schemas.microsoft.com/office/drawing/2014/main" id="{5704D8EC-84C1-F6C8-298D-21CA1AE991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5459" y="2886618"/>
              <a:ext cx="1542720" cy="24103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6" name="Picture 8" descr="Module 6.8.2 FABI Step 2: Conducting the Functional Assessment FBA FA">
              <a:extLst>
                <a:ext uri="{FF2B5EF4-FFF2-40B4-BE49-F238E27FC236}">
                  <a16:creationId xmlns:a16="http://schemas.microsoft.com/office/drawing/2014/main" id="{B4F0DE1A-5A13-CFBD-1938-279FBEB156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1719" y="2886618"/>
              <a:ext cx="1542720" cy="24103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8" name="Picture 10" descr="Module 6.8.3 FABI Step 3: Collecting Baseline Data">
              <a:extLst>
                <a:ext uri="{FF2B5EF4-FFF2-40B4-BE49-F238E27FC236}">
                  <a16:creationId xmlns:a16="http://schemas.microsoft.com/office/drawing/2014/main" id="{745566D7-7D94-B21A-1D3B-57E66C4FF4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7979" y="2886618"/>
              <a:ext cx="1542720" cy="24103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0" name="Picture 12" descr="Module 6.8.0 Functional assessment-based intervention: Introduction FABI">
              <a:extLst>
                <a:ext uri="{FF2B5EF4-FFF2-40B4-BE49-F238E27FC236}">
                  <a16:creationId xmlns:a16="http://schemas.microsoft.com/office/drawing/2014/main" id="{D31D0944-41F4-9CF1-9921-47E953B6ED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199" y="2886618"/>
              <a:ext cx="1542720" cy="24103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2" name="Picture 14" descr="Module 6.8.4 FABI Step 4: Designing the Intervention BIP">
              <a:extLst>
                <a:ext uri="{FF2B5EF4-FFF2-40B4-BE49-F238E27FC236}">
                  <a16:creationId xmlns:a16="http://schemas.microsoft.com/office/drawing/2014/main" id="{E9A696E5-3B22-23AB-1228-2752B9AFC6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4239" y="2886618"/>
              <a:ext cx="1542720" cy="24103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4" name="Picture 16" descr="Module 6.8.5 FABI Step 5: Testing the Intervention BIP">
              <a:extLst>
                <a:ext uri="{FF2B5EF4-FFF2-40B4-BE49-F238E27FC236}">
                  <a16:creationId xmlns:a16="http://schemas.microsoft.com/office/drawing/2014/main" id="{149E4127-971F-E384-E1BA-79CA11D443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90500" y="2886618"/>
              <a:ext cx="1542720" cy="24103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294326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FEB63-44D7-530B-F7C8-A876C9612441}"/>
              </a:ext>
            </a:extLst>
          </p:cNvPr>
          <p:cNvSpPr>
            <a:spLocks noGrp="1"/>
          </p:cNvSpPr>
          <p:nvPr>
            <p:ph type="title"/>
          </p:nvPr>
        </p:nvSpPr>
        <p:spPr/>
        <p:txBody>
          <a:bodyPr/>
          <a:lstStyle/>
          <a:p>
            <a:r>
              <a:rPr lang="en-US"/>
              <a:t>Wrapping Up and Moving Forward</a:t>
            </a:r>
          </a:p>
        </p:txBody>
      </p:sp>
      <p:sp>
        <p:nvSpPr>
          <p:cNvPr id="3" name="Text Placeholder 2">
            <a:extLst>
              <a:ext uri="{FF2B5EF4-FFF2-40B4-BE49-F238E27FC236}">
                <a16:creationId xmlns:a16="http://schemas.microsoft.com/office/drawing/2014/main" id="{A9D3AB36-D696-97EB-5BA6-897A3B0995A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45885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Kalberg, &amp; Menzies, 2009)</a:t>
            </a:r>
          </a:p>
        </p:txBody>
      </p:sp>
      <p:sp>
        <p:nvSpPr>
          <p:cNvPr id="20" name="Trapezoid 19"/>
          <p:cNvSpPr/>
          <p:nvPr/>
        </p:nvSpPr>
        <p:spPr>
          <a:xfrm>
            <a:off x="1918856" y="3141345"/>
            <a:ext cx="8153399" cy="3609975"/>
          </a:xfrm>
          <a:prstGeom prst="trapezoid">
            <a:avLst>
              <a:gd name="adj" fmla="val 71146"/>
            </a:avLst>
          </a:prstGeom>
          <a:noFill/>
          <a:effectLst>
            <a:glow rad="2286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rot="5400000">
            <a:off x="4186292" y="1839575"/>
            <a:ext cx="3640665" cy="6209434"/>
          </a:xfrm>
          <a:prstGeom prst="ellipse">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Arrow: Left 1">
            <a:extLst>
              <a:ext uri="{FF2B5EF4-FFF2-40B4-BE49-F238E27FC236}">
                <a16:creationId xmlns:a16="http://schemas.microsoft.com/office/drawing/2014/main" id="{37E9CA45-3B8F-AFF6-6BFA-8E67FC52C59F}"/>
              </a:ext>
            </a:extLst>
          </p:cNvPr>
          <p:cNvSpPr/>
          <p:nvPr/>
        </p:nvSpPr>
        <p:spPr>
          <a:xfrm rot="19996354">
            <a:off x="7829740" y="3573630"/>
            <a:ext cx="2746694" cy="1241114"/>
          </a:xfrm>
          <a:prstGeom prst="leftArrow">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Here is where we are starting today!</a:t>
            </a:r>
          </a:p>
        </p:txBody>
      </p:sp>
    </p:spTree>
    <p:extLst>
      <p:ext uri="{BB962C8B-B14F-4D97-AF65-F5344CB8AC3E}">
        <p14:creationId xmlns:p14="http://schemas.microsoft.com/office/powerpoint/2010/main" val="116640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Tree>
    <p:extLst>
      <p:ext uri="{BB962C8B-B14F-4D97-AF65-F5344CB8AC3E}">
        <p14:creationId xmlns:p14="http://schemas.microsoft.com/office/powerpoint/2010/main" val="12136107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9D9B-7F4F-179B-28A5-D40C8494DCA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30496D-0C0C-19FA-16B9-1D7568E79B94}"/>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Ci3T Trainers and Coaches Calls </a:t>
            </a:r>
          </a:p>
        </p:txBody>
      </p:sp>
      <p:pic>
        <p:nvPicPr>
          <p:cNvPr id="9" name="Picture" descr="Ci3T Trainers and Coaches Calls Flyer">
            <a:extLst>
              <a:ext uri="{FF2B5EF4-FFF2-40B4-BE49-F238E27FC236}">
                <a16:creationId xmlns:a16="http://schemas.microsoft.com/office/drawing/2014/main" id="{786EADC8-51A1-042A-68D5-331E47043A66}"/>
              </a:ext>
            </a:extLst>
          </p:cNvPr>
          <p:cNvPicPr>
            <a:picLocks noChangeAspect="1"/>
          </p:cNvPicPr>
          <p:nvPr/>
        </p:nvPicPr>
        <p:blipFill>
          <a:blip r:embed="rId3"/>
          <a:srcRect/>
          <a:stretch/>
        </p:blipFill>
        <p:spPr>
          <a:xfrm>
            <a:off x="493643" y="1630031"/>
            <a:ext cx="3478395" cy="4467885"/>
          </a:xfrm>
          <a:prstGeom prst="rect">
            <a:avLst/>
          </a:prstGeom>
          <a:ln>
            <a:noFill/>
          </a:ln>
        </p:spPr>
      </p:pic>
      <p:graphicFrame>
        <p:nvGraphicFramePr>
          <p:cNvPr id="6" name="Table">
            <a:extLst>
              <a:ext uri="{FF2B5EF4-FFF2-40B4-BE49-F238E27FC236}">
                <a16:creationId xmlns:a16="http://schemas.microsoft.com/office/drawing/2014/main" id="{1D4FC111-20DB-D61A-461E-A89D79170051}"/>
              </a:ext>
            </a:extLst>
          </p:cNvPr>
          <p:cNvGraphicFramePr>
            <a:graphicFrameLocks noGrp="1"/>
          </p:cNvGraphicFramePr>
          <p:nvPr/>
        </p:nvGraphicFramePr>
        <p:xfrm>
          <a:off x="4141655" y="1235073"/>
          <a:ext cx="6751634" cy="5257802"/>
        </p:xfrm>
        <a:graphic>
          <a:graphicData uri="http://schemas.openxmlformats.org/drawingml/2006/table">
            <a:tbl>
              <a:tblPr firstRow="1" firstCol="1" bandRow="1"/>
              <a:tblGrid>
                <a:gridCol w="4515328">
                  <a:extLst>
                    <a:ext uri="{9D8B030D-6E8A-4147-A177-3AD203B41FA5}">
                      <a16:colId xmlns:a16="http://schemas.microsoft.com/office/drawing/2014/main" val="1731182503"/>
                    </a:ext>
                  </a:extLst>
                </a:gridCol>
                <a:gridCol w="2236306">
                  <a:extLst>
                    <a:ext uri="{9D8B030D-6E8A-4147-A177-3AD203B41FA5}">
                      <a16:colId xmlns:a16="http://schemas.microsoft.com/office/drawing/2014/main" val="2473010526"/>
                    </a:ext>
                  </a:extLst>
                </a:gridCol>
              </a:tblGrid>
              <a:tr h="477982">
                <a:tc>
                  <a:txBody>
                    <a:bodyPr/>
                    <a:lstStyle/>
                    <a:p>
                      <a:pPr marL="0" marR="0">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Ci3T Trainers and Coaches Calls Session</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266312265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August 20,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505149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2</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September 3,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87935"/>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3</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October 1,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0124570"/>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4</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November 5,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976460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5</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December 2,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297293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6</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January 22,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(Thursday)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3683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7</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February 17,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52242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8</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March 10,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293094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9</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April 15,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5901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10</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May 13,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3367908"/>
                  </a:ext>
                </a:extLst>
              </a:tr>
            </a:tbl>
          </a:graphicData>
        </a:graphic>
      </p:graphicFrame>
    </p:spTree>
    <p:extLst>
      <p:ext uri="{BB962C8B-B14F-4D97-AF65-F5344CB8AC3E}">
        <p14:creationId xmlns:p14="http://schemas.microsoft.com/office/powerpoint/2010/main" val="12905938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1364827-4E84-9A46-0A75-908EEA3460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Thank you!</a:t>
            </a:r>
          </a:p>
        </p:txBody>
      </p:sp>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9548907" y="1861338"/>
            <a:ext cx="2456627" cy="4108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1200"/>
              </a:spcAft>
              <a:buClr>
                <a:srgbClr val="0BC58A"/>
              </a:buClr>
            </a:pPr>
            <a:r>
              <a:rPr lang="en-US" sz="2800" spc="-100">
                <a:solidFill>
                  <a:schemeClr val="accent4"/>
                </a:solidFill>
                <a:ea typeface="Roboto" pitchFamily="2" charset="0"/>
              </a:rPr>
              <a:t>Tag us in your Ci3T highlights, we love to see Ci3T in action! </a:t>
            </a:r>
          </a:p>
          <a:p>
            <a:pPr>
              <a:spcAft>
                <a:spcPts val="600"/>
              </a:spcAft>
              <a:buClr>
                <a:srgbClr val="0BC58A"/>
              </a:buClr>
            </a:pPr>
            <a:r>
              <a:rPr lang="en-US" sz="2800" spc="-100">
                <a:solidFill>
                  <a:schemeClr val="accent4"/>
                </a:solidFill>
                <a:ea typeface="Roboto" pitchFamily="2" charset="0"/>
              </a:rPr>
              <a:t>Follow us on </a:t>
            </a:r>
            <a:r>
              <a:rPr lang="en-US" sz="2800" b="1" spc="-100">
                <a:solidFill>
                  <a:schemeClr val="accent5"/>
                </a:solidFill>
                <a:ea typeface="Roboto" pitchFamily="2" charset="0"/>
              </a:rPr>
              <a:t>Instagram</a:t>
            </a:r>
            <a:r>
              <a:rPr lang="en-US" sz="2800" spc="-100">
                <a:solidFill>
                  <a:schemeClr val="accent4"/>
                </a:solidFill>
                <a:ea typeface="Roboto" pitchFamily="2" charset="0"/>
              </a:rPr>
              <a:t> for updates and new resources!</a:t>
            </a:r>
          </a:p>
          <a:p>
            <a:pPr>
              <a:spcAft>
                <a:spcPts val="600"/>
              </a:spcAft>
              <a:buClr>
                <a:srgbClr val="0BC58A"/>
              </a:buClr>
            </a:pPr>
            <a:endParaRPr lang="en-US" sz="2800" spc="-100">
              <a:solidFill>
                <a:schemeClr val="accent4"/>
              </a:solidFill>
              <a:ea typeface="Roboto" pitchFamily="2" charset="0"/>
            </a:endParaRPr>
          </a:p>
        </p:txBody>
      </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292079" y="236842"/>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lvl="0" algn="r"/>
              <a:r>
                <a:rPr lang="en-US" sz="2800" b="1" baseline="30000">
                  <a:solidFill>
                    <a:schemeClr val="bg1"/>
                  </a:solidFill>
                  <a:latin typeface="+mj-lt"/>
                </a:rPr>
                <a:t>@</a:t>
              </a:r>
              <a:r>
                <a:rPr lang="en-US" sz="2800" b="1">
                  <a:solidFill>
                    <a:schemeClr val="bg1"/>
                  </a:solidFill>
                  <a:latin typeface="+mj-lt"/>
                </a:rPr>
                <a:t>Ci3Tmodel</a:t>
              </a:r>
              <a:endParaRPr lang="en-US" sz="3200" b="1">
                <a:solidFill>
                  <a:schemeClr val="bg1"/>
                </a:solidFill>
                <a:latin typeface="+mj-lt"/>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4198" y="236842"/>
              <a:ext cx="685800" cy="685800"/>
            </a:xfrm>
            <a:prstGeom prst="rect">
              <a:avLst/>
            </a:prstGeom>
          </p:spPr>
        </p:pic>
      </p:grpSp>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502380" y="628280"/>
            <a:ext cx="2396895"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lvl="0" algn="ctr"/>
              <a:r>
                <a:rPr lang="en-US" sz="4800" b="1">
                  <a:solidFill>
                    <a:schemeClr val="bg1"/>
                  </a:solidFill>
                  <a:latin typeface="+mj-lt"/>
                </a:rPr>
                <a:t>#Ci3T</a:t>
              </a:r>
              <a:endParaRPr lang="en-US" sz="5400" b="1">
                <a:solidFill>
                  <a:schemeClr val="bg1"/>
                </a:solidFill>
                <a:latin typeface="+mj-lt"/>
              </a:endParaRPr>
            </a:p>
          </p:txBody>
        </p:sp>
      </p:grpSp>
      <p:grpSp>
        <p:nvGrpSpPr>
          <p:cNvPr id="19" name="Group 1" descr="Thank you! Find us on ci3t.org">
            <a:extLst>
              <a:ext uri="{FF2B5EF4-FFF2-40B4-BE49-F238E27FC236}">
                <a16:creationId xmlns:a16="http://schemas.microsoft.com/office/drawing/2014/main" id="{4F8EE055-D412-F317-53EB-93FE726D78F6}"/>
              </a:ext>
            </a:extLst>
          </p:cNvPr>
          <p:cNvGrpSpPr/>
          <p:nvPr/>
        </p:nvGrpSpPr>
        <p:grpSpPr>
          <a:xfrm>
            <a:off x="2899918" y="380045"/>
            <a:ext cx="6392161" cy="6453540"/>
            <a:chOff x="2899918" y="380045"/>
            <a:chExt cx="6392161" cy="6453540"/>
          </a:xfrm>
        </p:grpSpPr>
        <p:pic>
          <p:nvPicPr>
            <p:cNvPr id="65" name="Picture 3">
              <a:extLst>
                <a:ext uri="{FF2B5EF4-FFF2-40B4-BE49-F238E27FC236}">
                  <a16:creationId xmlns:a16="http://schemas.microsoft.com/office/drawing/2014/main" id="{315BD4C5-4BFE-50F1-2A69-C83A1FF23F28}"/>
                </a:ext>
                <a:ext uri="{C183D7F6-B498-43B3-948B-1728B52AA6E4}">
                  <adec:decorative xmlns:adec="http://schemas.microsoft.com/office/drawing/2017/decorative" val="1"/>
                </a:ext>
              </a:extLst>
            </p:cNvPr>
            <p:cNvPicPr>
              <a:picLocks noChangeAspect="1"/>
            </p:cNvPicPr>
            <p:nvPr/>
          </p:nvPicPr>
          <p:blipFill rotWithShape="1">
            <a:blip r:embed="rId5"/>
            <a:srcRect l="22361" t="14014" r="14608"/>
            <a:stretch/>
          </p:blipFill>
          <p:spPr>
            <a:xfrm>
              <a:off x="3003626" y="506390"/>
              <a:ext cx="6184102" cy="6327195"/>
            </a:xfrm>
            <a:prstGeom prst="rect">
              <a:avLst/>
            </a:prstGeom>
          </p:spPr>
        </p:pic>
        <p:sp>
          <p:nvSpPr>
            <p:cNvPr id="12" name="Shading">
              <a:extLst>
                <a:ext uri="{FF2B5EF4-FFF2-40B4-BE49-F238E27FC236}">
                  <a16:creationId xmlns:a16="http://schemas.microsoft.com/office/drawing/2014/main" id="{F7CEAEE8-1E43-F873-6731-9E005C4345FF}"/>
                </a:ext>
                <a:ext uri="{C183D7F6-B498-43B3-948B-1728B52AA6E4}">
                  <adec:decorative xmlns:adec="http://schemas.microsoft.com/office/drawing/2017/decorative" val="1"/>
                </a:ext>
              </a:extLst>
            </p:cNvPr>
            <p:cNvSpPr/>
            <p:nvPr/>
          </p:nvSpPr>
          <p:spPr>
            <a:xfrm>
              <a:off x="3003947" y="481197"/>
              <a:ext cx="6184102" cy="6337300"/>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utline">
              <a:extLst>
                <a:ext uri="{FF2B5EF4-FFF2-40B4-BE49-F238E27FC236}">
                  <a16:creationId xmlns:a16="http://schemas.microsoft.com/office/drawing/2014/main" id="{6503E3C3-C801-4B6D-55E1-5236EC863F39}"/>
                </a:ext>
                <a:ext uri="{C183D7F6-B498-43B3-948B-1728B52AA6E4}">
                  <adec:decorative xmlns:adec="http://schemas.microsoft.com/office/drawing/2017/decorative" val="1"/>
                </a:ext>
              </a:extLst>
            </p:cNvPr>
            <p:cNvSpPr/>
            <p:nvPr/>
          </p:nvSpPr>
          <p:spPr>
            <a:xfrm>
              <a:off x="2899918" y="380045"/>
              <a:ext cx="6392161"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2">
              <a:extLst>
                <a:ext uri="{FF2B5EF4-FFF2-40B4-BE49-F238E27FC236}">
                  <a16:creationId xmlns:a16="http://schemas.microsoft.com/office/drawing/2014/main" id="{BF787E7C-A9B4-92E9-B052-2FFCDF7B082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528901" y="2907683"/>
              <a:ext cx="3291945" cy="2855444"/>
            </a:xfrm>
            <a:prstGeom prst="rect">
              <a:avLst/>
            </a:prstGeom>
          </p:spPr>
        </p:pic>
      </p:grpSp>
      <p:sp>
        <p:nvSpPr>
          <p:cNvPr id="49" name="Title 2">
            <a:extLst>
              <a:ext uri="{FF2B5EF4-FFF2-40B4-BE49-F238E27FC236}">
                <a16:creationId xmlns:a16="http://schemas.microsoft.com/office/drawing/2014/main" id="{F6F6539B-FD73-9FFB-1424-D269EA3AE516}"/>
              </a:ext>
              <a:ext uri="{C183D7F6-B498-43B3-948B-1728B52AA6E4}">
                <adec:decorative xmlns:adec="http://schemas.microsoft.com/office/drawing/2017/decorative" val="1"/>
              </a:ext>
            </a:extLst>
          </p:cNvPr>
          <p:cNvSpPr txBox="1">
            <a:spLocks/>
          </p:cNvSpPr>
          <p:nvPr/>
        </p:nvSpPr>
        <p:spPr>
          <a:xfrm>
            <a:off x="3448899" y="461942"/>
            <a:ext cx="5064474" cy="1837426"/>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7200" spc="-500">
                <a:ln w="3175">
                  <a:solidFill>
                    <a:schemeClr val="bg1">
                      <a:lumMod val="95000"/>
                    </a:schemeClr>
                  </a:solidFill>
                </a:ln>
                <a:solidFill>
                  <a:schemeClr val="accent4"/>
                </a:solidFill>
              </a:rPr>
              <a:t>Thank you!</a:t>
            </a:r>
            <a:endParaRPr lang="en-US" sz="5400" spc="-500">
              <a:solidFill>
                <a:schemeClr val="accent4"/>
              </a:solidFill>
            </a:endParaRPr>
          </a:p>
          <a:p>
            <a:pPr algn="ctr"/>
            <a:r>
              <a:rPr lang="en-US" sz="5400" spc="0"/>
              <a:t>ci3t.org</a:t>
            </a:r>
          </a:p>
        </p:txBody>
      </p:sp>
    </p:spTree>
    <p:extLst>
      <p:ext uri="{BB962C8B-B14F-4D97-AF65-F5344CB8AC3E}">
        <p14:creationId xmlns:p14="http://schemas.microsoft.com/office/powerpoint/2010/main" val="1349277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42B6F-C79F-1605-5690-56D7C3DC11A3}"/>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928B413F-4D6B-C4A6-47FE-AD4406F36834}"/>
              </a:ext>
            </a:extLst>
          </p:cNvPr>
          <p:cNvSpPr>
            <a:spLocks noGrp="1"/>
          </p:cNvSpPr>
          <p:nvPr>
            <p:ph type="title"/>
          </p:nvPr>
        </p:nvSpPr>
        <p:spPr/>
        <p:txBody>
          <a:bodyPr/>
          <a:lstStyle/>
          <a:p>
            <a:r>
              <a:rPr lang="en-US"/>
              <a:t>Enhancing Ci3T Modules</a:t>
            </a:r>
          </a:p>
        </p:txBody>
      </p:sp>
      <p:grpSp>
        <p:nvGrpSpPr>
          <p:cNvPr id="20" name="Image" descr="Computer screen with Ci3T modules displayed">
            <a:extLst>
              <a:ext uri="{FF2B5EF4-FFF2-40B4-BE49-F238E27FC236}">
                <a16:creationId xmlns:a16="http://schemas.microsoft.com/office/drawing/2014/main" id="{0896DC3A-0756-1EA9-08EF-728431E5741A}"/>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14B3F3B2-FA43-8934-D70D-CD4519EEA827}"/>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0769344C-7524-956D-277B-4BECAF9A7E76}"/>
                </a:ext>
              </a:extLst>
            </p:cNvPr>
            <p:cNvPicPr>
              <a:picLocks noChangeAspect="1"/>
            </p:cNvPicPr>
            <p:nvPr/>
          </p:nvPicPr>
          <p:blipFill>
            <a:blip r:embed="rId3"/>
            <a:srcRect r="1324"/>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A6611EA4-6B19-6117-54C8-1FA398D5154B}"/>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8E8B5471-520A-F76D-9E2B-0A9B0815DDA8}"/>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3F6C5768-DF4F-B260-C810-E63DE5FEA0C5}"/>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CD691335-4588-5571-3E69-147DE09108B3}"/>
                </a:ext>
              </a:extLst>
            </p:cNvPr>
            <p:cNvPicPr>
              <a:picLocks noChangeAspect="1"/>
            </p:cNvPicPr>
            <p:nvPr/>
          </p:nvPicPr>
          <p:blipFill>
            <a:blip r:embed="rId4"/>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DA65632F-C9D0-9594-A4CC-492C7DABDDB3}"/>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74888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3BAD4F-E4C4-9B6E-751B-38699F7B62B9}"/>
              </a:ext>
            </a:extLst>
          </p:cNvPr>
          <p:cNvPicPr>
            <a:picLocks noChangeAspect="1"/>
          </p:cNvPicPr>
          <p:nvPr/>
        </p:nvPicPr>
        <p:blipFill>
          <a:blip r:embed="rId2"/>
          <a:stretch>
            <a:fillRect/>
          </a:stretch>
        </p:blipFill>
        <p:spPr>
          <a:xfrm>
            <a:off x="2544813" y="33029"/>
            <a:ext cx="6894462" cy="6791942"/>
          </a:xfrm>
          <a:prstGeom prst="rect">
            <a:avLst/>
          </a:prstGeom>
        </p:spPr>
      </p:pic>
    </p:spTree>
    <p:extLst>
      <p:ext uri="{BB962C8B-B14F-4D97-AF65-F5344CB8AC3E}">
        <p14:creationId xmlns:p14="http://schemas.microsoft.com/office/powerpoint/2010/main" val="3424781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3D7C9-913E-E29B-DC45-3B4FECD19222}"/>
              </a:ext>
            </a:extLst>
          </p:cNvPr>
          <p:cNvSpPr>
            <a:spLocks noGrp="1"/>
          </p:cNvSpPr>
          <p:nvPr>
            <p:ph type="title"/>
          </p:nvPr>
        </p:nvSpPr>
        <p:spPr/>
        <p:txBody>
          <a:bodyPr/>
          <a:lstStyle/>
          <a:p>
            <a:r>
              <a:rPr lang="en-US"/>
              <a:t>Tier 1: Support for All</a:t>
            </a:r>
          </a:p>
        </p:txBody>
      </p:sp>
      <p:pic>
        <p:nvPicPr>
          <p:cNvPr id="1026" name="Picture 2">
            <a:extLst>
              <a:ext uri="{FF2B5EF4-FFF2-40B4-BE49-F238E27FC236}">
                <a16:creationId xmlns:a16="http://schemas.microsoft.com/office/drawing/2014/main" id="{70A8BC8A-387C-54FE-7E77-CE57B2FBE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0612" y="118078"/>
            <a:ext cx="1164664" cy="18196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77BCA14-1EF5-7068-FC00-C1D3AA92F2CD}"/>
              </a:ext>
            </a:extLst>
          </p:cNvPr>
          <p:cNvPicPr>
            <a:picLocks noChangeAspect="1"/>
          </p:cNvPicPr>
          <p:nvPr/>
        </p:nvPicPr>
        <p:blipFill>
          <a:blip r:embed="rId4"/>
          <a:stretch>
            <a:fillRect/>
          </a:stretch>
        </p:blipFill>
        <p:spPr>
          <a:xfrm>
            <a:off x="4333367" y="1937734"/>
            <a:ext cx="6529638" cy="1160088"/>
          </a:xfrm>
          <a:prstGeom prst="rect">
            <a:avLst/>
          </a:prstGeom>
        </p:spPr>
      </p:pic>
      <p:pic>
        <p:nvPicPr>
          <p:cNvPr id="4" name="Picture 2">
            <a:extLst>
              <a:ext uri="{FF2B5EF4-FFF2-40B4-BE49-F238E27FC236}">
                <a16:creationId xmlns:a16="http://schemas.microsoft.com/office/drawing/2014/main" id="{6A7A488F-376B-2574-B495-DF7101B51E7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95057" y="1807285"/>
            <a:ext cx="3338049" cy="4319830"/>
          </a:xfrm>
          <a:prstGeom prst="rect">
            <a:avLst/>
          </a:prstGeom>
          <a:ln>
            <a:solidFill>
              <a:schemeClr val="tx1"/>
            </a:solidFill>
          </a:ln>
        </p:spPr>
      </p:pic>
      <p:pic>
        <p:nvPicPr>
          <p:cNvPr id="5" name="Content Placeholder 4" descr="A person standing next to a group of children in a classroom&#10;&#10;Description automatically generated">
            <a:extLst>
              <a:ext uri="{FF2B5EF4-FFF2-40B4-BE49-F238E27FC236}">
                <a16:creationId xmlns:a16="http://schemas.microsoft.com/office/drawing/2014/main" id="{E0BE42C0-8787-2C8C-CB0F-98C562A52988}"/>
              </a:ext>
            </a:extLst>
          </p:cNvPr>
          <p:cNvPicPr>
            <a:picLocks noGrp="1" noChangeAspect="1"/>
          </p:cNvPicPr>
          <p:nvPr>
            <p:ph idx="1"/>
          </p:nvPr>
        </p:nvPicPr>
        <p:blipFill>
          <a:blip r:embed="rId6"/>
          <a:stretch>
            <a:fillRect/>
          </a:stretch>
        </p:blipFill>
        <p:spPr>
          <a:xfrm>
            <a:off x="5936178" y="3083970"/>
            <a:ext cx="3324017" cy="3324017"/>
          </a:xfrm>
          <a:prstGeom prst="rect">
            <a:avLst/>
          </a:prstGeom>
        </p:spPr>
      </p:pic>
    </p:spTree>
    <p:extLst>
      <p:ext uri="{BB962C8B-B14F-4D97-AF65-F5344CB8AC3E}">
        <p14:creationId xmlns:p14="http://schemas.microsoft.com/office/powerpoint/2010/main" val="3955836204"/>
      </p:ext>
    </p:extLst>
  </p:cSld>
  <p:clrMapOvr>
    <a:masterClrMapping/>
  </p:clrMapOvr>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2af0b1c-cec5-42ee-8e19-5b6536638d6b" xsi:nil="true"/>
    <lcf76f155ced4ddcb4097134ff3c332f xmlns="f117d89c-0b9e-4b5f-a216-a1782ae2e19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83677B5B0B0743AE3E22A6626261DC" ma:contentTypeVersion="21" ma:contentTypeDescription="Create a new document." ma:contentTypeScope="" ma:versionID="11dd769fc4b0c082c42d584abe3a8f34">
  <xsd:schema xmlns:xsd="http://www.w3.org/2001/XMLSchema" xmlns:xs="http://www.w3.org/2001/XMLSchema" xmlns:p="http://schemas.microsoft.com/office/2006/metadata/properties" xmlns:ns2="f117d89c-0b9e-4b5f-a216-a1782ae2e190" xmlns:ns3="b2af0b1c-cec5-42ee-8e19-5b6536638d6b" targetNamespace="http://schemas.microsoft.com/office/2006/metadata/properties" ma:root="true" ma:fieldsID="6a90d19e92d3479999a71fe55b08fe3d" ns2:_="" ns3:_="">
    <xsd:import namespace="f117d89c-0b9e-4b5f-a216-a1782ae2e190"/>
    <xsd:import namespace="b2af0b1c-cec5-42ee-8e19-5b6536638d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17d89c-0b9e-4b5f-a216-a1782ae2e1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af0b1c-cec5-42ee-8e19-5b6536638d6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3351a59-a0b1-4782-9b21-00e9abcd0980}" ma:internalName="TaxCatchAll" ma:showField="CatchAllData" ma:web="b2af0b1c-cec5-42ee-8e19-5b6536638d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74D2C8-E307-4709-A85A-8308F1CF43A8}">
  <ds:schemaRefs>
    <ds:schemaRef ds:uri="http://schemas.microsoft.com/sharepoint/v3/contenttype/forms"/>
  </ds:schemaRefs>
</ds:datastoreItem>
</file>

<file path=customXml/itemProps2.xml><?xml version="1.0" encoding="utf-8"?>
<ds:datastoreItem xmlns:ds="http://schemas.openxmlformats.org/officeDocument/2006/customXml" ds:itemID="{3026BB86-3058-4B62-9359-AB4569624D22}">
  <ds:schemaRefs>
    <ds:schemaRef ds:uri="b2af0b1c-cec5-42ee-8e19-5b6536638d6b"/>
    <ds:schemaRef ds:uri="http://www.w3.org/XML/1998/namespace"/>
    <ds:schemaRef ds:uri="http://schemas.microsoft.com/office/2006/metadata/properties"/>
    <ds:schemaRef ds:uri="http://schemas.microsoft.com/office/2006/documentManagement/types"/>
    <ds:schemaRef ds:uri="http://purl.org/dc/terms/"/>
    <ds:schemaRef ds:uri="http://schemas.openxmlformats.org/package/2006/metadata/core-properties"/>
    <ds:schemaRef ds:uri="f117d89c-0b9e-4b5f-a216-a1782ae2e190"/>
    <ds:schemaRef ds:uri="http://purl.org/dc/dcmitype/"/>
    <ds:schemaRef ds:uri="http://schemas.microsoft.com/office/infopath/2007/PartnerControls"/>
    <ds:schemaRef ds:uri="http://purl.org/dc/elements/1.1/"/>
  </ds:schemaRefs>
</ds:datastoreItem>
</file>

<file path=customXml/itemProps3.xml><?xml version="1.0" encoding="utf-8"?>
<ds:datastoreItem xmlns:ds="http://schemas.openxmlformats.org/officeDocument/2006/customXml" ds:itemID="{3E102F33-E424-4348-A9DB-401F432BE3E9}">
  <ds:schemaRefs>
    <ds:schemaRef ds:uri="b2af0b1c-cec5-42ee-8e19-5b6536638d6b"/>
    <ds:schemaRef ds:uri="f117d89c-0b9e-4b5f-a216-a1782ae2e19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0</TotalTime>
  <Words>2400</Words>
  <Application>Microsoft Office PowerPoint</Application>
  <PresentationFormat>Widescreen</PresentationFormat>
  <Paragraphs>372</Paragraphs>
  <Slides>62</Slides>
  <Notes>34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62</vt:i4>
      </vt:variant>
    </vt:vector>
  </HeadingPairs>
  <TitlesOfParts>
    <vt:vector size="73" baseType="lpstr">
      <vt:lpstr>System Font Regular</vt:lpstr>
      <vt:lpstr>Amasis MT Pro Black</vt:lpstr>
      <vt:lpstr>Aptos</vt:lpstr>
      <vt:lpstr>Arial</vt:lpstr>
      <vt:lpstr>Calibri</vt:lpstr>
      <vt:lpstr>Century Gothic</vt:lpstr>
      <vt:lpstr>Courier New</vt:lpstr>
      <vt:lpstr>Roboto</vt:lpstr>
      <vt:lpstr>Times New Roman</vt:lpstr>
      <vt:lpstr>Wingdings</vt:lpstr>
      <vt:lpstr>Ci3T</vt:lpstr>
      <vt:lpstr>Six Step Instructional Approach for Responding to  Challenging Behavior</vt:lpstr>
      <vt:lpstr>Enhancing Ci3T Modules</vt:lpstr>
      <vt:lpstr>Access Today’s Materials</vt:lpstr>
      <vt:lpstr>Agenda</vt:lpstr>
      <vt:lpstr>Learning Objectives</vt:lpstr>
      <vt:lpstr>PowerPoint Presentation</vt:lpstr>
      <vt:lpstr>Enhancing Ci3T Modules</vt:lpstr>
      <vt:lpstr>PowerPoint Presentation</vt:lpstr>
      <vt:lpstr>Tier 1: Support for All</vt:lpstr>
      <vt:lpstr>PowerPoint Presentation</vt:lpstr>
      <vt:lpstr>PowerPoint Presentation</vt:lpstr>
      <vt:lpstr>PowerPoint Presentation</vt:lpstr>
      <vt:lpstr>PowerPoint Presentation</vt:lpstr>
      <vt:lpstr>PowerPoint Presentation</vt:lpstr>
      <vt:lpstr>6-Step Instructional Approach for  Responding to Challenging Behavior</vt:lpstr>
      <vt:lpstr>PowerPoint Presentation</vt:lpstr>
      <vt:lpstr>PowerPoint Presentation</vt:lpstr>
      <vt:lpstr>PowerPoint Presentation</vt:lpstr>
      <vt:lpstr>Step 1: Show empathy</vt:lpstr>
      <vt:lpstr>Step 1: Show empathy</vt:lpstr>
      <vt:lpstr>Step 1: Show empathy</vt:lpstr>
      <vt:lpstr>PowerPoint Presentation</vt:lpstr>
      <vt:lpstr>PowerPoint Presentation</vt:lpstr>
      <vt:lpstr>PowerPoint Presentation</vt:lpstr>
      <vt:lpstr>Illustration Background</vt:lpstr>
      <vt:lpstr>Illustration</vt:lpstr>
      <vt:lpstr>Let’s Chat!</vt:lpstr>
      <vt:lpstr>Step 2: Maintain the flow of instruction</vt:lpstr>
      <vt:lpstr>PowerPoint Presentation</vt:lpstr>
      <vt:lpstr>PowerPoint Presentation</vt:lpstr>
      <vt:lpstr>Illustration</vt:lpstr>
      <vt:lpstr>PowerPoint Presentation</vt:lpstr>
      <vt:lpstr>Step 3: Acknowledge other students meeting expectations</vt:lpstr>
      <vt:lpstr>PowerPoint Presentation</vt:lpstr>
      <vt:lpstr>PowerPoint Presentation</vt:lpstr>
      <vt:lpstr>Let’s Chat!</vt:lpstr>
      <vt:lpstr>Illustration</vt:lpstr>
      <vt:lpstr>Step 4: Redirect and reteach expected behavior</vt:lpstr>
      <vt:lpstr>PowerPoint Presentation</vt:lpstr>
      <vt:lpstr>PowerPoint Presentation</vt:lpstr>
      <vt:lpstr>Illustration</vt:lpstr>
      <vt:lpstr>PowerPoint Presentation</vt:lpstr>
      <vt:lpstr>Step 5: Allow time and space</vt:lpstr>
      <vt:lpstr>PowerPoint Presentation</vt:lpstr>
      <vt:lpstr>PowerPoint Presentation</vt:lpstr>
      <vt:lpstr>Illustration</vt:lpstr>
      <vt:lpstr>Step 6: Recognize and reinforce  expected behavior when demonstrated</vt:lpstr>
      <vt:lpstr>PowerPoint Presentation</vt:lpstr>
      <vt:lpstr>PowerPoint Presentation</vt:lpstr>
      <vt:lpstr>Illustration</vt:lpstr>
      <vt:lpstr>PowerPoint Presentation</vt:lpstr>
      <vt:lpstr>PowerPoint Presentation</vt:lpstr>
      <vt:lpstr>Additional Practice</vt:lpstr>
      <vt:lpstr>Resources</vt:lpstr>
      <vt:lpstr>Connecting Students to More Intensive Interventions</vt:lpstr>
      <vt:lpstr>PowerPoint Presentation</vt:lpstr>
      <vt:lpstr>Tier 2 Supports </vt:lpstr>
      <vt:lpstr>Tier 3 Supports</vt:lpstr>
      <vt:lpstr>Wrapping Up and Moving Forward</vt:lpstr>
      <vt:lpstr>Project EMPOWER+</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Bernard, Allison M</cp:lastModifiedBy>
  <cp:revision>1</cp:revision>
  <dcterms:created xsi:type="dcterms:W3CDTF">2020-08-09T02:04:37Z</dcterms:created>
  <dcterms:modified xsi:type="dcterms:W3CDTF">2025-08-06T14:46:06Z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0x010100AA83677B5B0B0743AE3E22A6626261DC</vt:lpwstr>
  </property>
  <property fmtid="{D5CDD505-2E9C-101B-9397-08002B2CF9AE}" pid="3" name="MediaServiceImageTags">
    <vt:lpwstr/>
  </property>
</Properties>
</file>